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5"/>
  </p:notesMasterIdLst>
  <p:handoutMasterIdLst>
    <p:handoutMasterId r:id="rId26"/>
  </p:handoutMasterIdLst>
  <p:sldIdLst>
    <p:sldId id="318" r:id="rId3"/>
    <p:sldId id="272" r:id="rId4"/>
    <p:sldId id="307" r:id="rId5"/>
    <p:sldId id="324" r:id="rId6"/>
    <p:sldId id="325" r:id="rId7"/>
    <p:sldId id="309" r:id="rId8"/>
    <p:sldId id="339" r:id="rId9"/>
    <p:sldId id="315" r:id="rId10"/>
    <p:sldId id="362" r:id="rId11"/>
    <p:sldId id="363" r:id="rId12"/>
    <p:sldId id="364" r:id="rId13"/>
    <p:sldId id="361" r:id="rId14"/>
    <p:sldId id="321" r:id="rId15"/>
    <p:sldId id="350" r:id="rId16"/>
    <p:sldId id="351" r:id="rId17"/>
    <p:sldId id="352" r:id="rId18"/>
    <p:sldId id="353" r:id="rId19"/>
    <p:sldId id="355" r:id="rId20"/>
    <p:sldId id="354" r:id="rId21"/>
    <p:sldId id="322" r:id="rId22"/>
    <p:sldId id="268" r:id="rId23"/>
    <p:sldId id="271" r:id="rId24"/>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evitha" initials="j" lastIdx="7" clrIdx="0"/>
  <p:cmAuthor id="2" name="ELCOT" initials="E"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1"/>
    <p:restoredTop sz="94660"/>
  </p:normalViewPr>
  <p:slideViewPr>
    <p:cSldViewPr showGuides="1">
      <p:cViewPr varScale="1">
        <p:scale>
          <a:sx n="78" d="100"/>
          <a:sy n="78" d="100"/>
        </p:scale>
        <p:origin x="1891" y="62"/>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LCOT\Documents\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LCOT\Documents\swelling.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r>
              <a:rPr lang="en-IN"/>
              <a:t>Water absorbtion Test</a:t>
            </a:r>
          </a:p>
        </c:rich>
      </c:tx>
      <c:overlay val="0"/>
      <c:spPr>
        <a:noFill/>
        <a:ln>
          <a:noFill/>
        </a:ln>
        <a:effectLst/>
      </c:spPr>
      <c:txPr>
        <a:bodyPr rot="0" spcFirstLastPara="0" vertOverflow="ellipsis" vert="horz" wrap="square" anchor="ctr" anchorCtr="1"/>
        <a:lstStyle/>
        <a:p>
          <a:pPr defTabSz="914400">
            <a:defRPr lang="en-US" sz="1400" b="1" i="0" u="none" strike="noStrike" kern="120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delete val="1"/>
          </c:dLbls>
          <c:cat>
            <c:numRef>
              <c:f>{2,4,6,8,10}</c:f>
              <c:numCache>
                <c:formatCode>General</c:formatCode>
                <c:ptCount val="5"/>
                <c:pt idx="0">
                  <c:v>2</c:v>
                </c:pt>
                <c:pt idx="1">
                  <c:v>4</c:v>
                </c:pt>
                <c:pt idx="2">
                  <c:v>6</c:v>
                </c:pt>
                <c:pt idx="3">
                  <c:v>8</c:v>
                </c:pt>
                <c:pt idx="4">
                  <c:v>10</c:v>
                </c:pt>
              </c:numCache>
            </c:numRef>
          </c:cat>
          <c:val>
            <c:numRef>
              <c:f>[Book1.xlsx]Sheet1!$C$2:$C$6</c:f>
              <c:numCache>
                <c:formatCode>General</c:formatCode>
                <c:ptCount val="5"/>
                <c:pt idx="0">
                  <c:v>33</c:v>
                </c:pt>
                <c:pt idx="1">
                  <c:v>35</c:v>
                </c:pt>
                <c:pt idx="2">
                  <c:v>37</c:v>
                </c:pt>
                <c:pt idx="3">
                  <c:v>41</c:v>
                </c:pt>
                <c:pt idx="4">
                  <c:v>43</c:v>
                </c:pt>
              </c:numCache>
            </c:numRef>
          </c:val>
          <c:extLst>
            <c:ext xmlns:c16="http://schemas.microsoft.com/office/drawing/2014/chart" uri="{C3380CC4-5D6E-409C-BE32-E72D297353CC}">
              <c16:uniqueId val="{00000000-A62C-499A-B06E-EAF130692A6F}"/>
            </c:ext>
          </c:extLst>
        </c:ser>
        <c:dLbls>
          <c:showLegendKey val="0"/>
          <c:showVal val="1"/>
          <c:showCatName val="0"/>
          <c:showSerName val="0"/>
          <c:showPercent val="0"/>
          <c:showBubbleSize val="0"/>
        </c:dLbls>
        <c:gapWidth val="150"/>
        <c:axId val="287760256"/>
        <c:axId val="381968851"/>
      </c:barChart>
      <c:catAx>
        <c:axId val="287760256"/>
        <c:scaling>
          <c:orientation val="minMax"/>
        </c:scaling>
        <c:delete val="0"/>
        <c:axPos val="b"/>
        <c:title>
          <c:tx>
            <c:rich>
              <a:bodyPr rot="0" spcFirstLastPara="0" vertOverflow="ellipsis" vert="horz" wrap="square" anchor="ctr" anchorCtr="1"/>
              <a:lstStyle/>
              <a:p>
                <a:pPr defTabSz="914400">
                  <a:defRPr lang="en-US" sz="1000" b="0" i="0" u="none" strike="noStrike" kern="1200" baseline="0">
                    <a:solidFill>
                      <a:schemeClr val="tx1">
                        <a:lumMod val="65000"/>
                        <a:lumOff val="35000"/>
                      </a:schemeClr>
                    </a:solidFill>
                    <a:latin typeface="+mn-lt"/>
                    <a:ea typeface="+mn-ea"/>
                    <a:cs typeface="+mn-cs"/>
                  </a:defRPr>
                </a:pPr>
                <a:r>
                  <a:rPr lang="en-IN"/>
                  <a:t>Day/hr</a:t>
                </a:r>
              </a:p>
            </c:rich>
          </c:tx>
          <c:overlay val="0"/>
          <c:spPr>
            <a:noFill/>
            <a:ln>
              <a:noFill/>
            </a:ln>
            <a:effectLst/>
          </c:spPr>
          <c:txPr>
            <a:bodyPr rot="0" spcFirstLastPara="0" vertOverflow="ellipsis" vert="horz" wrap="square" anchor="ctr" anchorCtr="1"/>
            <a:lstStyle/>
            <a:p>
              <a:pPr defTabSz="914400">
                <a:defRPr lang="en-US"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381968851"/>
        <c:crosses val="autoZero"/>
        <c:auto val="1"/>
        <c:lblAlgn val="ctr"/>
        <c:lblOffset val="100"/>
        <c:noMultiLvlLbl val="0"/>
      </c:catAx>
      <c:valAx>
        <c:axId val="381968851"/>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en-US" sz="1000" b="0" i="0" u="none" strike="noStrike" kern="1200" baseline="0">
                    <a:solidFill>
                      <a:schemeClr val="tx1">
                        <a:lumMod val="65000"/>
                        <a:lumOff val="35000"/>
                      </a:schemeClr>
                    </a:solidFill>
                    <a:latin typeface="+mn-lt"/>
                    <a:ea typeface="+mn-ea"/>
                    <a:cs typeface="+mn-cs"/>
                  </a:defRPr>
                </a:pPr>
                <a:r>
                  <a:rPr lang="en-IN"/>
                  <a:t>WATER ABSORPTION(%)</a:t>
                </a:r>
              </a:p>
            </c:rich>
          </c:tx>
          <c:overlay val="0"/>
          <c:spPr>
            <a:noFill/>
            <a:ln>
              <a:noFill/>
            </a:ln>
            <a:effectLst/>
          </c:spPr>
          <c:txPr>
            <a:bodyPr rot="-5400000" spcFirstLastPara="0" vertOverflow="ellipsis" vert="horz" wrap="square" anchor="ctr" anchorCtr="1"/>
            <a:lstStyle/>
            <a:p>
              <a:pPr defTabSz="914400">
                <a:defRPr lang="en-US"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28776025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400" b="0" i="0" u="none" strike="noStrike" kern="1200" spc="0" baseline="0">
                <a:solidFill>
                  <a:schemeClr val="tx1">
                    <a:lumMod val="65000"/>
                    <a:lumOff val="35000"/>
                  </a:schemeClr>
                </a:solidFill>
                <a:latin typeface="+mn-lt"/>
                <a:ea typeface="+mn-ea"/>
                <a:cs typeface="+mn-cs"/>
              </a:defRPr>
            </a:pPr>
            <a:r>
              <a:rPr lang="en-IN" altLang="en-US">
                <a:latin typeface="Times New Roman" panose="02020603050405020304" pitchFamily="18" charset="0"/>
                <a:cs typeface="Times New Roman" panose="02020603050405020304" pitchFamily="18" charset="0"/>
              </a:rPr>
              <a:t>Swelling Ratio</a:t>
            </a:r>
          </a:p>
        </c:rich>
      </c:tx>
      <c:overlay val="0"/>
      <c:spPr>
        <a:noFill/>
        <a:ln>
          <a:noFill/>
        </a:ln>
        <a:effectLst/>
      </c:spPr>
      <c:txPr>
        <a:bodyPr rot="0" spcFirstLastPara="0" vertOverflow="ellipsis" vert="horz" wrap="square" anchor="ctr" anchorCtr="1"/>
        <a:lstStyle/>
        <a:p>
          <a:pPr defTabSz="914400">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171296296296299"/>
          <c:y val="0.126506024096386"/>
          <c:w val="0.87481481481481504"/>
          <c:h val="0.69704271631982495"/>
        </c:manualLayout>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[swelling.xlsx]Sheet1!$A$1:$A$5</c:f>
              <c:numCache>
                <c:formatCode>General</c:formatCode>
                <c:ptCount val="5"/>
                <c:pt idx="0">
                  <c:v>1</c:v>
                </c:pt>
                <c:pt idx="1">
                  <c:v>2</c:v>
                </c:pt>
                <c:pt idx="2">
                  <c:v>3</c:v>
                </c:pt>
                <c:pt idx="3">
                  <c:v>4</c:v>
                </c:pt>
                <c:pt idx="4">
                  <c:v>5</c:v>
                </c:pt>
              </c:numCache>
            </c:numRef>
          </c:xVal>
          <c:yVal>
            <c:numRef>
              <c:f>[swelling.xlsx]Sheet1!$B$1:$B$5</c:f>
              <c:numCache>
                <c:formatCode>General</c:formatCode>
                <c:ptCount val="5"/>
                <c:pt idx="0">
                  <c:v>1</c:v>
                </c:pt>
                <c:pt idx="1">
                  <c:v>4.22</c:v>
                </c:pt>
                <c:pt idx="2">
                  <c:v>14.8</c:v>
                </c:pt>
                <c:pt idx="3">
                  <c:v>15.5</c:v>
                </c:pt>
                <c:pt idx="4">
                  <c:v>27.05</c:v>
                </c:pt>
              </c:numCache>
            </c:numRef>
          </c:yVal>
          <c:smooth val="1"/>
          <c:extLst>
            <c:ext xmlns:c16="http://schemas.microsoft.com/office/drawing/2014/chart" uri="{C3380CC4-5D6E-409C-BE32-E72D297353CC}">
              <c16:uniqueId val="{00000000-D6AD-4807-A566-32DA72E74A6D}"/>
            </c:ext>
          </c:extLst>
        </c:ser>
        <c:dLbls>
          <c:showLegendKey val="0"/>
          <c:showVal val="1"/>
          <c:showCatName val="0"/>
          <c:showSerName val="0"/>
          <c:showPercent val="0"/>
          <c:showBubbleSize val="0"/>
        </c:dLbls>
        <c:axId val="318742179"/>
        <c:axId val="224362827"/>
      </c:scatterChart>
      <c:valAx>
        <c:axId val="318742179"/>
        <c:scaling>
          <c:orientation val="minMax"/>
        </c:scaling>
        <c:delete val="0"/>
        <c:axPos val="b"/>
        <c:title>
          <c:tx>
            <c:rich>
              <a:bodyPr rot="0" spcFirstLastPara="0" vertOverflow="ellipsis" vert="horz" wrap="square" anchor="ctr" anchorCtr="1"/>
              <a:lstStyle/>
              <a:p>
                <a:pPr defTabSz="914400">
                  <a:defRPr lang="en-US" sz="1000" b="0" i="0" u="none" strike="noStrike" kern="1200" baseline="0">
                    <a:solidFill>
                      <a:schemeClr val="tx1">
                        <a:lumMod val="65000"/>
                        <a:lumOff val="35000"/>
                      </a:schemeClr>
                    </a:solidFill>
                    <a:latin typeface="+mn-lt"/>
                    <a:ea typeface="+mn-ea"/>
                    <a:cs typeface="+mn-cs"/>
                  </a:defRPr>
                </a:pPr>
                <a:r>
                  <a:rPr lang="en-IN" altLang="en-US"/>
                  <a:t>Time/Day</a:t>
                </a:r>
              </a:p>
            </c:rich>
          </c:tx>
          <c:overlay val="0"/>
          <c:spPr>
            <a:noFill/>
            <a:ln>
              <a:noFill/>
            </a:ln>
            <a:effectLst/>
          </c:spPr>
          <c:txPr>
            <a:bodyPr rot="0" spcFirstLastPara="0" vertOverflow="ellipsis" vert="horz" wrap="square" anchor="ctr" anchorCtr="1"/>
            <a:lstStyle/>
            <a:p>
              <a:pPr defTabSz="914400">
                <a:defRPr lang="en-US"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224362827"/>
        <c:crosses val="autoZero"/>
        <c:crossBetween val="midCat"/>
      </c:valAx>
      <c:valAx>
        <c:axId val="2243628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en-US" sz="1000" b="0" i="0" u="none" strike="noStrike" kern="1200" baseline="0">
                    <a:solidFill>
                      <a:schemeClr val="tx1">
                        <a:lumMod val="65000"/>
                        <a:lumOff val="35000"/>
                      </a:schemeClr>
                    </a:solidFill>
                    <a:latin typeface="+mn-lt"/>
                    <a:ea typeface="+mn-ea"/>
                    <a:cs typeface="+mn-cs"/>
                  </a:defRPr>
                </a:pPr>
                <a:r>
                  <a:rPr lang="en-IN" altLang="en-US"/>
                  <a:t>Swelling Ratio(%)</a:t>
                </a:r>
              </a:p>
            </c:rich>
          </c:tx>
          <c:overlay val="0"/>
          <c:spPr>
            <a:noFill/>
            <a:ln>
              <a:noFill/>
            </a:ln>
            <a:effectLst/>
          </c:spPr>
          <c:txPr>
            <a:bodyPr rot="-5400000" spcFirstLastPara="0" vertOverflow="ellipsis" vert="horz" wrap="square" anchor="ctr" anchorCtr="1"/>
            <a:lstStyle/>
            <a:p>
              <a:pPr defTabSz="914400">
                <a:defRPr lang="en-US"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318742179"/>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03">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3D098311-5656-4CD4-B76A-B24B3BD9CAD6}" type="datetimeFigureOut">
              <a:rPr kumimoji="0" lang="en-US" sz="1200" b="0" i="0" u="none" strike="noStrike" kern="1200" cap="none" spc="0" normalizeH="0" baseline="0" noProof="0">
                <a:ln>
                  <a:noFill/>
                </a:ln>
                <a:solidFill>
                  <a:schemeClr val="tx1"/>
                </a:solidFill>
                <a:effectLst/>
                <a:uLnTx/>
                <a:uFillTx/>
                <a:latin typeface="+mn-lt"/>
                <a:ea typeface="+mn-ea"/>
                <a:cs typeface="+mn-cs"/>
              </a:rPr>
              <a:t>5/4/2024</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p>
            <a:pPr lvl="0" algn="r" eaLnBrk="1" fontAlgn="base" hangingPunct="1">
              <a:buNone/>
            </a:pPr>
            <a:fld id="{9A0DB2DC-4C9A-4742-B13C-FB6460FD3503}" type="slidenum">
              <a:rPr lang="en-US" sz="1200" strike="noStrike" noProof="1" dirty="0">
                <a:latin typeface="Calibri" panose="020F0502020204030204" pitchFamily="34" charset="0"/>
                <a:ea typeface="+mn-ea"/>
                <a:cs typeface="+mn-cs"/>
              </a:rPr>
              <a:t>‹#›</a:t>
            </a:fld>
            <a:endParaRPr lang="en-US" sz="1200" strike="noStrike" noProof="1">
              <a:latin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0D17DC70-5F2D-4B47-A224-29C958099E90}" type="datetimeFigureOut">
              <a:rPr kumimoji="0" lang="en-US" sz="1200" b="0" i="0" u="none" strike="noStrike" kern="1200" cap="none" spc="0" normalizeH="0" baseline="0" noProof="0">
                <a:ln>
                  <a:noFill/>
                </a:ln>
                <a:solidFill>
                  <a:schemeClr val="tx1"/>
                </a:solidFill>
                <a:effectLst/>
                <a:uLnTx/>
                <a:uFillTx/>
                <a:latin typeface="+mn-lt"/>
                <a:ea typeface="+mn-ea"/>
                <a:cs typeface="+mn-cs"/>
              </a:rPr>
              <a:t>5/4/2024</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fontAlgn="base" hangingPunct="1">
              <a:buNone/>
            </a:pPr>
            <a:fld id="{9A0DB2DC-4C9A-4742-B13C-FB6460FD3503}" type="slidenum">
              <a:rPr lang="en-US" sz="1200" strike="noStrike" noProof="1" dirty="0">
                <a:latin typeface="Calibri" panose="020F0502020204030204" pitchFamily="34" charset="0"/>
                <a:ea typeface="+mn-ea"/>
                <a:cs typeface="+mn-cs"/>
              </a:rPr>
              <a:t>‹#›</a:t>
            </a:fld>
            <a:endParaRPr lang="en-US" sz="1200" strike="noStrike" noProof="1">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a:ln>
            <a:solidFill>
              <a:srgbClr val="000000"/>
            </a:solidFill>
            <a:miter/>
          </a:ln>
        </p:spPr>
      </p:sp>
      <p:sp>
        <p:nvSpPr>
          <p:cNvPr id="5122" name="Notes Placeholder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en-IN" altLang="x-none" dirty="0"/>
          </a:p>
        </p:txBody>
      </p:sp>
      <p:sp>
        <p:nvSpPr>
          <p:cNvPr id="5123" name="Slide Number Placeholder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Calibri" panose="020F0502020204030204" pitchFamily="34" charset="0"/>
              </a:rPr>
              <a:t>1</a:t>
            </a:fld>
            <a:endParaRPr lang="en-US" altLang="zh-CN"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a:ln>
            <a:solidFill>
              <a:srgbClr val="000000"/>
            </a:solidFill>
            <a:miter/>
          </a:ln>
        </p:spPr>
      </p:sp>
      <p:sp>
        <p:nvSpPr>
          <p:cNvPr id="7170" name="Notes Placeholder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en-IN" altLang="x-none" dirty="0"/>
          </a:p>
        </p:txBody>
      </p:sp>
      <p:sp>
        <p:nvSpPr>
          <p:cNvPr id="7171" name="Slide Number Placeholder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Calibri" panose="020F0502020204030204" pitchFamily="34" charset="0"/>
              </a:rPr>
              <a:t>2</a:t>
            </a:fld>
            <a:endParaRPr lang="en-US" altLang="zh-CN" sz="1200"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11" name="Google Shape;131;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ln>
            <a:solidFill>
              <a:srgbClr val="000000"/>
            </a:solidFill>
            <a:headEnd w="sm" len="sm"/>
            <a:tailEnd w="sm" len="sm"/>
          </a:ln>
        </p:spPr>
      </p:sp>
      <p:sp>
        <p:nvSpPr>
          <p:cNvPr id="13314" name="Google Shape;132;p5:notes"/>
          <p:cNvSpPr txBox="1">
            <a:spLocks noGrp="1"/>
          </p:cNvSpPr>
          <p:nvPr>
            <p:ph type="body"/>
          </p:nvPr>
        </p:nvSpPr>
        <p:spPr>
          <a:xfrm>
            <a:off x="685800" y="4400550"/>
            <a:ext cx="5486400" cy="3600450"/>
          </a:xfrm>
          <a:noFill/>
          <a:ln>
            <a:noFill/>
          </a:ln>
        </p:spPr>
        <p:txBody>
          <a:bodyPr wrap="square" lIns="91425" tIns="45700" rIns="91425" bIns="45700" anchor="t" anchorCtr="0"/>
          <a:lstStyle/>
          <a:p>
            <a:pPr marL="0" lvl="0" indent="0">
              <a:lnSpc>
                <a:spcPct val="100000"/>
              </a:lnSpc>
              <a:spcBef>
                <a:spcPct val="0"/>
              </a:spcBef>
              <a:spcAft>
                <a:spcPct val="0"/>
              </a:spcAft>
              <a:buNone/>
            </a:pPr>
            <a:endParaRPr lang="en-US">
              <a:solidFill>
                <a:srgbClr val="000000"/>
              </a:solidFill>
              <a:latin typeface="Calibri" panose="020F0502020204030204"/>
              <a:ea typeface="Calibri" panose="020F0502020204030204"/>
              <a:sym typeface="Calibri" panose="020F0502020204030204"/>
            </a:endParaRPr>
          </a:p>
        </p:txBody>
      </p:sp>
      <p:sp>
        <p:nvSpPr>
          <p:cNvPr id="13315" name="Google Shape;133;p5:notes"/>
          <p:cNvSpPr txBox="1">
            <a:spLocks noGrp="1"/>
          </p:cNvSpPr>
          <p:nvPr>
            <p:ph type="sldNum" sz="quarter"/>
          </p:nvPr>
        </p:nvSpPr>
        <p:spPr>
          <a:xfrm>
            <a:off x="3884613" y="8685213"/>
            <a:ext cx="2971800" cy="458787"/>
          </a:xfrm>
          <a:prstGeom prst="rect">
            <a:avLst/>
          </a:prstGeom>
          <a:noFill/>
          <a:ln w="9525">
            <a:noFill/>
          </a:ln>
        </p:spPr>
        <p:txBody>
          <a:bodyPr vert="horz" wrap="square" lIns="91425" tIns="45700" rIns="91425" bIns="45700" anchor="b" anchorCtr="0"/>
          <a:lstStyle/>
          <a:p>
            <a:pPr lvl="0" algn="r">
              <a:spcBef>
                <a:spcPct val="0"/>
              </a:spcBef>
              <a:spcAft>
                <a:spcPct val="0"/>
              </a:spcAft>
              <a:buClrTx/>
              <a:buFont typeface="Arial" panose="020B0604020202020204"/>
            </a:pPr>
            <a:fld id="{9A0DB2DC-4C9A-4742-B13C-FB6460FD3503}" type="slidenum">
              <a:rPr lang="en-IN" altLang="en-US"/>
              <a:t>7</a:t>
            </a:fld>
            <a:endParaRPr lang="en-I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38713" y="642938"/>
            <a:ext cx="2314575" cy="173672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a:solidFill>
              <a:srgbClr val="000000"/>
            </a:solidFill>
            <a:miter/>
          </a:ln>
        </p:spPr>
      </p:sp>
      <p:sp>
        <p:nvSpPr>
          <p:cNvPr id="23554" name="Notes Placeholder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en-IN" altLang="x-none" dirty="0"/>
          </a:p>
        </p:txBody>
      </p:sp>
      <p:sp>
        <p:nvSpPr>
          <p:cNvPr id="23555" name="Slide Number Placeholder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Calibri" panose="020F0502020204030204" pitchFamily="34" charset="0"/>
              </a:rPr>
              <a:t>21</a:t>
            </a:fld>
            <a:endParaRPr lang="en-US" altLang="zh-CN"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idx="1"/>
          </p:nvPr>
        </p:nvSpPr>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en-US" strike="noStrike" noProof="1"/>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idx="1"/>
          </p:nvPr>
        </p:nvSpPr>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en-US" strike="noStrike" noProof="1"/>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dirty="0"/>
              <a:t>Click to edit Master title style</a:t>
            </a:r>
          </a:p>
        </p:txBody>
      </p:sp>
      <p:sp>
        <p:nvSpPr>
          <p:cNvPr id="1027" name="Text Placeholder 2"/>
          <p:cNvSpPr>
            <a:spLocks noGrp="1"/>
          </p:cNvSpPr>
          <p:nvPr>
            <p:ph type="body"/>
          </p:nvPr>
        </p:nvSpPr>
        <p:spPr>
          <a:xfrm>
            <a:off x="457200" y="1600200"/>
            <a:ext cx="8229600" cy="4525963"/>
          </a:xfrm>
          <a:prstGeom prst="rect">
            <a:avLst/>
          </a:prstGeom>
          <a:noFill/>
          <a:ln w="9525">
            <a:noFill/>
          </a:ln>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latin typeface="Times New Roman" panose="02020603050405020304" pitchFamily="18" charset="0"/>
              </a:defRPr>
            </a:lvl1p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Times New Roman" panose="02020603050405020304" pitchFamily="18" charset="0"/>
        </a:defRPr>
      </a:lvl2pPr>
      <a:lvl3pPr algn="ctr" rtl="0" fontAlgn="base">
        <a:spcBef>
          <a:spcPct val="0"/>
        </a:spcBef>
        <a:spcAft>
          <a:spcPct val="0"/>
        </a:spcAft>
        <a:defRPr sz="4400">
          <a:solidFill>
            <a:schemeClr val="tx1"/>
          </a:solidFill>
          <a:latin typeface="Times New Roman" panose="02020603050405020304" pitchFamily="18" charset="0"/>
        </a:defRPr>
      </a:lvl3pPr>
      <a:lvl4pPr algn="ctr" rtl="0" fontAlgn="base">
        <a:spcBef>
          <a:spcPct val="0"/>
        </a:spcBef>
        <a:spcAft>
          <a:spcPct val="0"/>
        </a:spcAft>
        <a:defRPr sz="4400">
          <a:solidFill>
            <a:schemeClr val="tx1"/>
          </a:solidFill>
          <a:latin typeface="Times New Roman" panose="02020603050405020304" pitchFamily="18" charset="0"/>
        </a:defRPr>
      </a:lvl4pPr>
      <a:lvl5pPr algn="ctr" rtl="0" fontAlgn="base">
        <a:spcBef>
          <a:spcPct val="0"/>
        </a:spcBef>
        <a:spcAft>
          <a:spcPct val="0"/>
        </a:spcAft>
        <a:defRPr sz="4400">
          <a:solidFill>
            <a:schemeClr val="tx1"/>
          </a:solidFill>
          <a:latin typeface="Times New Roman" panose="02020603050405020304" pitchFamily="18" charset="0"/>
        </a:defRPr>
      </a:lvl5pPr>
      <a:lvl6pPr marL="457200" algn="ctr" rtl="0" fontAlgn="base">
        <a:spcBef>
          <a:spcPct val="0"/>
        </a:spcBef>
        <a:spcAft>
          <a:spcPct val="0"/>
        </a:spcAft>
        <a:defRPr sz="4400">
          <a:solidFill>
            <a:schemeClr val="tx1"/>
          </a:solidFill>
          <a:latin typeface="Times New Roman" panose="02020603050405020304" pitchFamily="18" charset="0"/>
        </a:defRPr>
      </a:lvl6pPr>
      <a:lvl7pPr marL="914400" algn="ctr" rtl="0" fontAlgn="base">
        <a:spcBef>
          <a:spcPct val="0"/>
        </a:spcBef>
        <a:spcAft>
          <a:spcPct val="0"/>
        </a:spcAft>
        <a:defRPr sz="4400">
          <a:solidFill>
            <a:schemeClr val="tx1"/>
          </a:solidFill>
          <a:latin typeface="Times New Roman" panose="02020603050405020304" pitchFamily="18" charset="0"/>
        </a:defRPr>
      </a:lvl7pPr>
      <a:lvl8pPr marL="1371600" algn="ctr" rtl="0" fontAlgn="base">
        <a:spcBef>
          <a:spcPct val="0"/>
        </a:spcBef>
        <a:spcAft>
          <a:spcPct val="0"/>
        </a:spcAft>
        <a:defRPr sz="4400">
          <a:solidFill>
            <a:schemeClr val="tx1"/>
          </a:solidFill>
          <a:latin typeface="Times New Roman" panose="02020603050405020304" pitchFamily="18" charset="0"/>
        </a:defRPr>
      </a:lvl8pPr>
      <a:lvl9pPr marL="1828800" algn="ctr" rtl="0" fontAlgn="base">
        <a:spcBef>
          <a:spcPct val="0"/>
        </a:spcBef>
        <a:spcAft>
          <a:spcPct val="0"/>
        </a:spcAft>
        <a:defRPr sz="4400">
          <a:solidFill>
            <a:schemeClr val="tx1"/>
          </a:solidFill>
          <a:latin typeface="Times New Roman" panose="02020603050405020304" pitchFamily="18"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dirty="0"/>
              <a:t>Click to edit Master title style</a:t>
            </a:r>
          </a:p>
        </p:txBody>
      </p:sp>
      <p:sp>
        <p:nvSpPr>
          <p:cNvPr id="1027" name="Text Placeholder 2"/>
          <p:cNvSpPr>
            <a:spLocks noGrp="1"/>
          </p:cNvSpPr>
          <p:nvPr>
            <p:ph type="body"/>
          </p:nvPr>
        </p:nvSpPr>
        <p:spPr>
          <a:xfrm>
            <a:off x="457200" y="1600200"/>
            <a:ext cx="8229600" cy="4525963"/>
          </a:xfrm>
          <a:prstGeom prst="rect">
            <a:avLst/>
          </a:prstGeom>
          <a:noFill/>
          <a:ln w="9525">
            <a:noFill/>
          </a:ln>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latin typeface="Times New Roman" panose="02020603050405020304" pitchFamily="18" charset="0"/>
              </a:defRPr>
            </a:lvl1p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a:t>
            </a:fld>
            <a:endParaRPr 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Times New Roman" panose="02020603050405020304" pitchFamily="18" charset="0"/>
        </a:defRPr>
      </a:lvl2pPr>
      <a:lvl3pPr algn="ctr" rtl="0" fontAlgn="base">
        <a:spcBef>
          <a:spcPct val="0"/>
        </a:spcBef>
        <a:spcAft>
          <a:spcPct val="0"/>
        </a:spcAft>
        <a:defRPr sz="4400">
          <a:solidFill>
            <a:schemeClr val="tx1"/>
          </a:solidFill>
          <a:latin typeface="Times New Roman" panose="02020603050405020304" pitchFamily="18" charset="0"/>
        </a:defRPr>
      </a:lvl3pPr>
      <a:lvl4pPr algn="ctr" rtl="0" fontAlgn="base">
        <a:spcBef>
          <a:spcPct val="0"/>
        </a:spcBef>
        <a:spcAft>
          <a:spcPct val="0"/>
        </a:spcAft>
        <a:defRPr sz="4400">
          <a:solidFill>
            <a:schemeClr val="tx1"/>
          </a:solidFill>
          <a:latin typeface="Times New Roman" panose="02020603050405020304" pitchFamily="18" charset="0"/>
        </a:defRPr>
      </a:lvl4pPr>
      <a:lvl5pPr algn="ctr" rtl="0" fontAlgn="base">
        <a:spcBef>
          <a:spcPct val="0"/>
        </a:spcBef>
        <a:spcAft>
          <a:spcPct val="0"/>
        </a:spcAft>
        <a:defRPr sz="4400">
          <a:solidFill>
            <a:schemeClr val="tx1"/>
          </a:solidFill>
          <a:latin typeface="Times New Roman" panose="02020603050405020304" pitchFamily="18" charset="0"/>
        </a:defRPr>
      </a:lvl5pPr>
      <a:lvl6pPr marL="457200" algn="ctr" rtl="0" fontAlgn="base">
        <a:spcBef>
          <a:spcPct val="0"/>
        </a:spcBef>
        <a:spcAft>
          <a:spcPct val="0"/>
        </a:spcAft>
        <a:defRPr sz="4400">
          <a:solidFill>
            <a:schemeClr val="tx1"/>
          </a:solidFill>
          <a:latin typeface="Times New Roman" panose="02020603050405020304" pitchFamily="18" charset="0"/>
        </a:defRPr>
      </a:lvl6pPr>
      <a:lvl7pPr marL="914400" algn="ctr" rtl="0" fontAlgn="base">
        <a:spcBef>
          <a:spcPct val="0"/>
        </a:spcBef>
        <a:spcAft>
          <a:spcPct val="0"/>
        </a:spcAft>
        <a:defRPr sz="4400">
          <a:solidFill>
            <a:schemeClr val="tx1"/>
          </a:solidFill>
          <a:latin typeface="Times New Roman" panose="02020603050405020304" pitchFamily="18" charset="0"/>
        </a:defRPr>
      </a:lvl7pPr>
      <a:lvl8pPr marL="1371600" algn="ctr" rtl="0" fontAlgn="base">
        <a:spcBef>
          <a:spcPct val="0"/>
        </a:spcBef>
        <a:spcAft>
          <a:spcPct val="0"/>
        </a:spcAft>
        <a:defRPr sz="4400">
          <a:solidFill>
            <a:schemeClr val="tx1"/>
          </a:solidFill>
          <a:latin typeface="Times New Roman" panose="02020603050405020304" pitchFamily="18" charset="0"/>
        </a:defRPr>
      </a:lvl8pPr>
      <a:lvl9pPr marL="1828800" algn="ctr" rtl="0" fontAlgn="base">
        <a:spcBef>
          <a:spcPct val="0"/>
        </a:spcBef>
        <a:spcAft>
          <a:spcPct val="0"/>
        </a:spcAft>
        <a:defRPr sz="4400">
          <a:solidFill>
            <a:schemeClr val="tx1"/>
          </a:solidFill>
          <a:latin typeface="Times New Roman" panose="02020603050405020304" pitchFamily="18"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jpeg"/><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hart" Target="../charts/chart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5.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hart" Target="../charts/chart2.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j.bprint.2023.e0030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jpeg"/><Relationship Id="rId5" Type="http://schemas.openxmlformats.org/officeDocument/2006/relationships/image" Target="../media/image2.emf"/><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emf"/><Relationship Id="rId5" Type="http://schemas.openxmlformats.org/officeDocument/2006/relationships/image" Target="../media/image1.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p:nvPr/>
        </p:nvSpPr>
        <p:spPr>
          <a:xfrm>
            <a:off x="571500" y="4487863"/>
            <a:ext cx="8215313" cy="1816100"/>
          </a:xfrm>
          <a:prstGeom prst="rect">
            <a:avLst/>
          </a:prstGeom>
          <a:noFill/>
          <a:ln w="9525">
            <a:noFill/>
          </a:ln>
        </p:spPr>
        <p:txBody>
          <a:bodyPr anchor="ctr" anchorCtr="0">
            <a:spAutoFit/>
          </a:bodyPr>
          <a:lstStyle/>
          <a:p>
            <a:pPr algn="just" eaLnBrk="0" hangingPunct="0"/>
            <a:r>
              <a:rPr lang="en-US" sz="1200" dirty="0">
                <a:latin typeface="Times New Roman" panose="02020603050405020304" pitchFamily="18" charset="0"/>
              </a:rPr>
              <a:t>                               </a:t>
            </a:r>
          </a:p>
          <a:p>
            <a:pPr algn="just" eaLnBrk="0" hangingPunct="0"/>
            <a:r>
              <a:rPr lang="en-US" sz="1200" dirty="0">
                <a:latin typeface="Times New Roman" panose="02020603050405020304" pitchFamily="18" charset="0"/>
              </a:rPr>
              <a:t>                                </a:t>
            </a:r>
            <a:endParaRPr lang="en-US" sz="1200" b="1" dirty="0">
              <a:latin typeface="Times New Roman" panose="02020603050405020304" pitchFamily="18" charset="0"/>
            </a:endParaRPr>
          </a:p>
          <a:p>
            <a:pPr algn="just" eaLnBrk="0" hangingPunct="0"/>
            <a:r>
              <a:rPr lang="en-US" sz="1200" b="1" dirty="0">
                <a:latin typeface="Times New Roman" panose="02020603050405020304" pitchFamily="18" charset="0"/>
              </a:rPr>
              <a:t>                               </a:t>
            </a:r>
          </a:p>
          <a:p>
            <a:pPr algn="just" eaLnBrk="0" hangingPunct="0"/>
            <a:endParaRPr lang="en-US" sz="1200" b="1" dirty="0">
              <a:latin typeface="Times New Roman" panose="02020603050405020304" pitchFamily="18" charset="0"/>
            </a:endParaRPr>
          </a:p>
          <a:p>
            <a:pPr algn="just" eaLnBrk="0" hangingPunct="0"/>
            <a:endParaRPr lang="en-US" sz="1200" b="1" dirty="0">
              <a:latin typeface="Times New Roman" panose="02020603050405020304" pitchFamily="18" charset="0"/>
            </a:endParaRPr>
          </a:p>
          <a:p>
            <a:pPr algn="just" eaLnBrk="0" hangingPunct="0"/>
            <a:r>
              <a:rPr lang="en-US" sz="1200" b="1" dirty="0">
                <a:latin typeface="Times New Roman" panose="02020603050405020304" pitchFamily="18" charset="0"/>
              </a:rPr>
              <a:t> </a:t>
            </a:r>
          </a:p>
          <a:p>
            <a:pPr algn="just" eaLnBrk="0" hangingPunct="0"/>
            <a:endParaRPr lang="en-US" sz="1200" b="1" dirty="0">
              <a:latin typeface="Times New Roman" panose="02020603050405020304" pitchFamily="18" charset="0"/>
            </a:endParaRPr>
          </a:p>
          <a:p>
            <a:pPr algn="ctr" eaLnBrk="0" hangingPunct="0"/>
            <a:r>
              <a:rPr lang="en-US" sz="1200" b="1" dirty="0">
                <a:latin typeface="Times New Roman" panose="02020603050405020304" pitchFamily="18" charset="0"/>
              </a:rPr>
              <a:t> </a:t>
            </a:r>
            <a:r>
              <a:rPr lang="en-US" sz="1400" b="1" dirty="0">
                <a:latin typeface="Times New Roman" panose="02020603050405020304" pitchFamily="18" charset="0"/>
              </a:rPr>
              <a:t>                      </a:t>
            </a:r>
          </a:p>
          <a:p>
            <a:pPr algn="just" eaLnBrk="0" hangingPunct="0"/>
            <a:r>
              <a:rPr lang="en-US" sz="1400" b="1" dirty="0">
                <a:latin typeface="Times New Roman" panose="02020603050405020304" pitchFamily="18" charset="0"/>
              </a:rPr>
              <a:t>                   </a:t>
            </a:r>
            <a:endParaRPr lang="en-US" sz="1400" b="1" dirty="0">
              <a:latin typeface="Times New Roman" panose="02020603050405020304" pitchFamily="18" charset="0"/>
              <a:ea typeface="Times New Roman" panose="02020603050405020304" pitchFamily="18" charset="0"/>
            </a:endParaRPr>
          </a:p>
        </p:txBody>
      </p:sp>
      <p:sp>
        <p:nvSpPr>
          <p:cNvPr id="7" name="Rectangle 6"/>
          <p:cNvSpPr/>
          <p:nvPr/>
        </p:nvSpPr>
        <p:spPr>
          <a:xfrm>
            <a:off x="610705" y="1395748"/>
            <a:ext cx="8136904" cy="4799965"/>
          </a:xfrm>
          <a:prstGeom prst="rect">
            <a:avLst/>
          </a:prstGeom>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en-US" sz="1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2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DEPARTMENT OF </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BIOMEDICAL ENGINEERING</a:t>
            </a: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20BM283  Mini Project  II </a:t>
            </a: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srgbClr val="FF0000"/>
                </a:solidFill>
                <a:effectLst/>
                <a:uLnTx/>
                <a:uFillTx/>
                <a:latin typeface="+mn-lt"/>
                <a:ea typeface="+mn-ea"/>
                <a:cs typeface="+mn-cs"/>
              </a:rPr>
              <a:t> </a:t>
            </a:r>
            <a:r>
              <a:rPr kumimoji="0" lang="en-US" sz="2000" b="1" i="0" u="none" strike="noStrike" kern="1200" cap="none" spc="0" normalizeH="0" baseline="0" noProof="0" dirty="0">
                <a:ln>
                  <a:noFill/>
                </a:ln>
                <a:solidFill>
                  <a:schemeClr val="tx1"/>
                </a:solidFill>
                <a:effectLst/>
                <a:uLnTx/>
                <a:uFillTx/>
                <a:latin typeface="+mn-lt"/>
                <a:ea typeface="+mn-ea"/>
                <a:cs typeface="+mn-cs"/>
              </a:rPr>
              <a:t>DESIGN AND DEVELOP  3D PRINTED PLA SCAFFOLDS FOR</a:t>
            </a:r>
            <a:r>
              <a:rPr kumimoji="0" lang="en-IN" altLang="en-US" sz="2000" b="1" i="0" u="none" strike="noStrike" kern="1200" cap="none" spc="0" normalizeH="0" baseline="0" noProof="0" dirty="0">
                <a:ln>
                  <a:noFill/>
                </a:ln>
                <a:solidFill>
                  <a:schemeClr val="tx1"/>
                </a:solidFill>
                <a:effectLst/>
                <a:uLnTx/>
                <a:uFillTx/>
                <a:latin typeface="+mn-lt"/>
                <a:ea typeface="+mn-ea"/>
                <a:cs typeface="+mn-cs"/>
              </a:rPr>
              <a:t> </a:t>
            </a:r>
            <a:r>
              <a:rPr lang="en-IN" altLang="en-US" sz="2000" b="1" strike="noStrike" noProof="0" dirty="0">
                <a:ln>
                  <a:noFill/>
                </a:ln>
                <a:effectLst/>
                <a:uLnTx/>
                <a:uFillTx/>
                <a:latin typeface="+mn-lt"/>
                <a:ea typeface="+mn-ea"/>
                <a:cs typeface="+mn-cs"/>
                <a:sym typeface="+mn-ea"/>
              </a:rPr>
              <a:t>B</a:t>
            </a:r>
            <a:r>
              <a:rPr lang="en-US" sz="2000" b="1" strike="noStrike" noProof="0" dirty="0">
                <a:ln>
                  <a:noFill/>
                </a:ln>
                <a:effectLst/>
                <a:uLnTx/>
                <a:uFillTx/>
                <a:latin typeface="+mn-lt"/>
                <a:ea typeface="+mn-ea"/>
                <a:cs typeface="+mn-cs"/>
                <a:sym typeface="+mn-ea"/>
              </a:rPr>
              <a:t>ONE TISSUE </a:t>
            </a:r>
            <a:r>
              <a:rPr lang="en-IN" altLang="en-US" sz="2000" b="1" strike="noStrike" noProof="0" dirty="0">
                <a:ln>
                  <a:noFill/>
                </a:ln>
                <a:effectLst/>
                <a:uLnTx/>
                <a:uFillTx/>
                <a:latin typeface="+mn-lt"/>
                <a:ea typeface="+mn-ea"/>
                <a:cs typeface="+mn-cs"/>
                <a:sym typeface="+mn-ea"/>
              </a:rPr>
              <a:t>ENGINERING APPLICATION</a:t>
            </a:r>
            <a:r>
              <a:rPr lang="en-US" sz="2000" b="1" i="1" strike="noStrike" noProof="0" dirty="0">
                <a:ln>
                  <a:noFill/>
                </a:ln>
                <a:effectLst/>
                <a:uLnTx/>
                <a:uFillTx/>
                <a:latin typeface="Times New Roman" panose="02020603050405020304" pitchFamily="18" charset="0"/>
                <a:ea typeface="+mn-ea"/>
                <a:cs typeface="Times New Roman" panose="02020603050405020304" pitchFamily="18" charset="0"/>
                <a:sym typeface="+mn-ea"/>
              </a:rPr>
              <a:t>          </a:t>
            </a:r>
            <a:r>
              <a:rPr kumimoji="0" lang="en-IN" altLang="en-US" sz="2000" b="1" i="0" u="none" strike="noStrike" kern="1200" cap="none" spc="0" normalizeH="0" baseline="0" noProof="0" dirty="0">
                <a:ln>
                  <a:noFill/>
                </a:ln>
                <a:solidFill>
                  <a:schemeClr val="tx1"/>
                </a:solidFill>
                <a:effectLst/>
                <a:uLnTx/>
                <a:uFillTx/>
                <a:latin typeface="+mn-lt"/>
                <a:ea typeface="+mn-ea"/>
                <a:cs typeface="+mn-cs"/>
              </a:rPr>
              <a:t> </a:t>
            </a:r>
            <a:endParaRPr kumimoji="0" lang="en-US" sz="1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200400" marR="0" lvl="7" indent="0" algn="just"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200400" marR="0" lvl="7" indent="0" algn="just" defTabSz="914400" rtl="0" eaLnBrk="1" fontAlgn="auto" latinLnBrk="0" hangingPunct="1">
              <a:lnSpc>
                <a:spcPct val="100000"/>
              </a:lnSpc>
              <a:spcBef>
                <a:spcPts val="0"/>
              </a:spcBef>
              <a:spcAft>
                <a:spcPts val="0"/>
              </a:spcAft>
              <a:buClrTx/>
              <a:buSzTx/>
              <a:buFontTx/>
              <a:buNone/>
              <a:defRPr/>
            </a:pPr>
            <a:r>
              <a:rPr kumimoji="0" lang="en-US" sz="1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Presented </a:t>
            </a:r>
            <a:r>
              <a:rPr kumimoji="0" lang="en-US" sz="1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By</a:t>
            </a:r>
            <a:endParaRPr kumimoji="0" lang="en-IN" sz="1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684780" marR="0" lvl="7" indent="0" algn="l" defTabSz="914400" rtl="0" eaLnBrk="1" fontAlgn="auto" latinLnBrk="0" hangingPunct="1">
              <a:lnSpc>
                <a:spcPct val="100000"/>
              </a:lnSpc>
              <a:spcBef>
                <a:spcPts val="0"/>
              </a:spcBef>
              <a:spcAft>
                <a:spcPts val="0"/>
              </a:spcAft>
              <a:buClrTx/>
              <a:buSzTx/>
              <a:buFontTx/>
              <a:buNone/>
              <a:defRPr/>
            </a:pPr>
            <a:r>
              <a:rPr kumimoji="0" lang="en-I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Karthick</a:t>
            </a: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I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k</a:t>
            </a:r>
            <a:r>
              <a:rPr kumimoji="0" lang="en-US" sz="1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I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21</a:t>
            </a: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a:t>
            </a:r>
            <a:r>
              <a:rPr kumimoji="0" lang="en-I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7014</a:t>
            </a: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2684780" marR="0" lvl="7"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a:t>
            </a:r>
            <a:r>
              <a:rPr kumimoji="0" lang="en-I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animegalai</a:t>
            </a: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I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a:t>
            </a: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I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2107021</a:t>
            </a: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2684780" marR="0" lvl="7" indent="0" algn="l" defTabSz="914400" rtl="0" eaLnBrk="1" fontAlgn="auto" latinLnBrk="0" hangingPunct="1">
              <a:lnSpc>
                <a:spcPct val="100000"/>
              </a:lnSpc>
              <a:spcBef>
                <a:spcPts val="0"/>
              </a:spcBef>
              <a:spcAft>
                <a:spcPts val="0"/>
              </a:spcAft>
              <a:buClrTx/>
              <a:buSzTx/>
              <a:buFontTx/>
              <a:buNone/>
              <a:defRPr/>
            </a:pPr>
            <a:r>
              <a:rPr kumimoji="0" lang="en-I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Sushmitha.M       (2107046)</a:t>
            </a:r>
            <a:endPar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UNDER THE GUIDANCE O</a:t>
            </a:r>
            <a:r>
              <a:rPr kumimoji="0" lang="en-I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t>
            </a:r>
            <a:endPar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err="1">
                <a:ln>
                  <a:noFill/>
                </a:ln>
                <a:solidFill>
                  <a:srgbClr val="FF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a:t>
            </a:r>
            <a:r>
              <a:rPr kumimoji="0" lang="en-IN" altLang="en-US" sz="1600" b="1" i="0" u="none" strike="noStrike" kern="1200" cap="none" spc="0" normalizeH="0" baseline="0" noProof="0" dirty="0" err="1">
                <a:ln>
                  <a:noFill/>
                </a:ln>
                <a:solidFill>
                  <a:srgbClr val="FF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M.Jeevitha Priya M.TECH.,Ph.D</a:t>
            </a:r>
            <a:endParaRPr kumimoji="0" lang="en-IN" sz="1600" b="0" i="0" u="none" strike="noStrike" kern="1500" cap="none" spc="10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Ass</a:t>
            </a:r>
            <a:r>
              <a:rPr kumimoji="0" lang="en-I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itant</a:t>
            </a:r>
            <a:r>
              <a:rPr kumimoji="0" lang="en-US" sz="16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Professor/BME</a:t>
            </a:r>
            <a:endParaRPr kumimoji="0" lang="en-US" sz="14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100" name="Slide Number Placeholder 1"/>
          <p:cNvSpPr>
            <a:spLocks noGrp="1"/>
          </p:cNvSpPr>
          <p:nvPr>
            <p:ph type="sldNum" sz="quarter" idx="12"/>
          </p:nvPr>
        </p:nvSpPr>
        <p:spPr>
          <a:noFill/>
          <a:ln>
            <a:noFill/>
          </a:ln>
        </p:spPr>
        <p:txBody>
          <a:bodyPr vert="horz"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US" altLang="zh-CN" sz="1200" dirty="0">
                <a:solidFill>
                  <a:srgbClr val="898989"/>
                </a:solidFill>
                <a:latin typeface="Times New Roman" panose="02020603050405020304" pitchFamily="18" charset="0"/>
              </a:rPr>
              <a:t>1</a:t>
            </a:fld>
            <a:endParaRPr lang="en-US" altLang="zh-CN" sz="1200" dirty="0">
              <a:solidFill>
                <a:srgbClr val="898989"/>
              </a:solidFill>
              <a:latin typeface="Times New Roman" panose="02020603050405020304" pitchFamily="18" charset="0"/>
            </a:endParaRPr>
          </a:p>
        </p:txBody>
      </p:sp>
      <p:sp>
        <p:nvSpPr>
          <p:cNvPr id="10" name="Footer Placeholder 9"/>
          <p:cNvSpPr txBox="1">
            <a:spLocks noGrp="1"/>
          </p:cNvSpPr>
          <p:nvPr>
            <p:ph type="ftr" sz="quarter" idx="11"/>
          </p:nvPr>
        </p:nvSpPr>
        <p:spPr>
          <a:xfrm>
            <a:off x="2765425" y="6383338"/>
            <a:ext cx="4471988" cy="417513"/>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pic>
        <p:nvPicPr>
          <p:cNvPr id="4102" name="Picture 1"/>
          <p:cNvPicPr>
            <a:picLocks noChangeAspect="1"/>
          </p:cNvPicPr>
          <p:nvPr/>
        </p:nvPicPr>
        <p:blipFill>
          <a:blip r:embed="rId3"/>
          <a:stretch>
            <a:fillRect/>
          </a:stretch>
        </p:blipFill>
        <p:spPr>
          <a:xfrm>
            <a:off x="8077200" y="609600"/>
            <a:ext cx="977900" cy="889000"/>
          </a:xfrm>
          <a:prstGeom prst="rect">
            <a:avLst/>
          </a:prstGeom>
          <a:noFill/>
          <a:ln w="9525">
            <a:noFill/>
          </a:ln>
        </p:spPr>
      </p:pic>
      <p:sp>
        <p:nvSpPr>
          <p:cNvPr id="4103" name="Rectangle 3"/>
          <p:cNvSpPr/>
          <p:nvPr/>
        </p:nvSpPr>
        <p:spPr>
          <a:xfrm>
            <a:off x="0" y="0"/>
            <a:ext cx="9144000" cy="457200"/>
          </a:xfrm>
          <a:prstGeom prst="rect">
            <a:avLst/>
          </a:prstGeom>
          <a:noFill/>
          <a:ln w="9525">
            <a:noFill/>
          </a:ln>
        </p:spPr>
        <p:txBody>
          <a:bodyPr wrap="none" anchor="ctr" anchorCtr="0">
            <a:spAutoFit/>
          </a:bodyPr>
          <a:lstStyle/>
          <a:p>
            <a:endParaRPr lang="en-IN" altLang="x-none" dirty="0">
              <a:latin typeface="Times New Roman" panose="02020603050405020304" pitchFamily="18" charset="0"/>
            </a:endParaRPr>
          </a:p>
        </p:txBody>
      </p:sp>
      <p:sp>
        <p:nvSpPr>
          <p:cNvPr id="9" name="Rectangle 4"/>
          <p:cNvSpPr>
            <a:spLocks noChangeArrowheads="1"/>
          </p:cNvSpPr>
          <p:nvPr/>
        </p:nvSpPr>
        <p:spPr bwMode="auto">
          <a:xfrm>
            <a:off x="1150938" y="228600"/>
            <a:ext cx="7056438" cy="1323975"/>
          </a:xfrm>
          <a:prstGeom prst="rect">
            <a:avLst/>
          </a:prstGeom>
          <a:noFill/>
          <a:ln>
            <a:noFill/>
          </a:ln>
          <a:effectLst/>
        </p:spPr>
        <p:txBody>
          <a:bodyPr wrap="none" anchor="ct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SRI RAMAKRISHNA ENGINEERING COLLEGE</a:t>
            </a:r>
            <a:endParaRPr kumimoji="0" lang="en-US" sz="11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[Educational Service: SNR Sons Charitable Trust]</a:t>
            </a:r>
            <a:endParaRPr kumimoji="0" lang="en-US" sz="105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[Autonomous Institution, Reaccredited by NAAC with ‘A+’ Grade]</a:t>
            </a:r>
            <a:endParaRPr kumimoji="0" lang="en-US" sz="105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[Approved by AICTE and Permanently Affiliated to Anna University, Chennai]</a:t>
            </a:r>
            <a:endParaRPr kumimoji="0" lang="en-US" sz="105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[ISO 9001:2015 Certified and all eligible programmes Accredited by NBA]</a:t>
            </a:r>
            <a:endParaRPr kumimoji="0" lang="en-US" sz="105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0"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VATTAMALAIPALAYAM, N.G.G.O. COLONY POST, COIMBATORE – 641 022.</a:t>
            </a:r>
            <a:endParaRPr kumimoji="0" lang="en-US" sz="2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4105" name="Picture 10"/>
          <p:cNvPicPr>
            <a:picLocks noChangeAspect="1"/>
          </p:cNvPicPr>
          <p:nvPr/>
        </p:nvPicPr>
        <p:blipFill>
          <a:blip r:embed="rId4"/>
          <a:stretch>
            <a:fillRect/>
          </a:stretch>
        </p:blipFill>
        <p:spPr>
          <a:xfrm>
            <a:off x="228600" y="468313"/>
            <a:ext cx="990600" cy="1055687"/>
          </a:xfrm>
          <a:prstGeom prst="rect">
            <a:avLst/>
          </a:prstGeom>
          <a:noFill/>
          <a:ln w="9525">
            <a:no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457200" y="492761"/>
            <a:ext cx="8229600" cy="706755"/>
          </a:xfrm>
          <a:prstGeom prst="rect">
            <a:avLst/>
          </a:prstGeom>
          <a:noFill/>
        </p:spPr>
        <p:txBody>
          <a:bodyPr wrap="square" rtlCol="0">
            <a:spAutoFit/>
          </a:bodyPr>
          <a:lstStyle/>
          <a:p>
            <a:pPr algn="ctr"/>
            <a:r>
              <a:rPr lang="en-IN" altLang="en-US" sz="2000" b="1" dirty="0">
                <a:latin typeface="Times New Roman" panose="02020603050405020304" pitchFamily="18" charset="0"/>
                <a:cs typeface="Times New Roman" panose="02020603050405020304" pitchFamily="18" charset="0"/>
              </a:rPr>
              <a:t>RESULT</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FLUID ANALYSIS</a:t>
            </a:r>
            <a:endParaRPr lang="en-IN" sz="2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819400" y="1143000"/>
            <a:ext cx="3840406" cy="39878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Fluid flow through different inlets</a:t>
            </a:r>
            <a:endParaRPr lang="en-IN"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038059" y="1664732"/>
            <a:ext cx="1403088" cy="368300"/>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INLET 1</a:t>
            </a:r>
            <a:endParaRPr lang="en-IN" sz="18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381000" y="2209973"/>
            <a:ext cx="4038600" cy="3301192"/>
          </a:xfrm>
          <a:prstGeom prst="rect">
            <a:avLst/>
          </a:prstGeom>
        </p:spPr>
      </p:pic>
      <p:pic>
        <p:nvPicPr>
          <p:cNvPr id="7" name="Picture 6"/>
          <p:cNvPicPr>
            <a:picLocks noChangeAspect="1"/>
          </p:cNvPicPr>
          <p:nvPr/>
        </p:nvPicPr>
        <p:blipFill>
          <a:blip r:embed="rId3"/>
          <a:stretch>
            <a:fillRect/>
          </a:stretch>
        </p:blipFill>
        <p:spPr>
          <a:xfrm>
            <a:off x="5074670" y="2209973"/>
            <a:ext cx="3840406" cy="2997648"/>
          </a:xfrm>
          <a:prstGeom prst="rect">
            <a:avLst/>
          </a:prstGeom>
        </p:spPr>
      </p:pic>
      <p:sp>
        <p:nvSpPr>
          <p:cNvPr id="8" name="TextBox 7"/>
          <p:cNvSpPr txBox="1"/>
          <p:nvPr/>
        </p:nvSpPr>
        <p:spPr>
          <a:xfrm>
            <a:off x="533400" y="5521285"/>
            <a:ext cx="3200400" cy="1200329"/>
          </a:xfrm>
          <a:prstGeom prst="rect">
            <a:avLst/>
          </a:prstGeom>
          <a:noFill/>
        </p:spPr>
        <p:txBody>
          <a:bodyPr wrap="square" rtlCol="0">
            <a:spAutoFit/>
          </a:bodyPr>
          <a:lstStyle/>
          <a:p>
            <a:r>
              <a:rPr lang="en-US" dirty="0"/>
              <a:t>Velocity Magnitude(m/s)</a:t>
            </a:r>
          </a:p>
          <a:p>
            <a:r>
              <a:rPr lang="en-US" dirty="0"/>
              <a:t>Min :0 x 10^-4</a:t>
            </a:r>
          </a:p>
          <a:p>
            <a:r>
              <a:rPr lang="en-US" dirty="0"/>
              <a:t>Max:20 x 10^-4</a:t>
            </a:r>
          </a:p>
          <a:p>
            <a:endParaRPr lang="en-IN" dirty="0"/>
          </a:p>
        </p:txBody>
      </p:sp>
      <p:sp>
        <p:nvSpPr>
          <p:cNvPr id="9" name="TextBox 8"/>
          <p:cNvSpPr txBox="1"/>
          <p:nvPr/>
        </p:nvSpPr>
        <p:spPr>
          <a:xfrm>
            <a:off x="5181350" y="5422852"/>
            <a:ext cx="3200400" cy="923330"/>
          </a:xfrm>
          <a:prstGeom prst="rect">
            <a:avLst/>
          </a:prstGeom>
          <a:noFill/>
        </p:spPr>
        <p:txBody>
          <a:bodyPr wrap="square" rtlCol="0">
            <a:spAutoFit/>
          </a:bodyPr>
          <a:lstStyle/>
          <a:p>
            <a:r>
              <a:rPr lang="en-US" dirty="0"/>
              <a:t>Pressure(Pa)</a:t>
            </a:r>
          </a:p>
          <a:p>
            <a:r>
              <a:rPr lang="en-US" dirty="0"/>
              <a:t>Min :0.02 x 10^5</a:t>
            </a:r>
          </a:p>
          <a:p>
            <a:r>
              <a:rPr lang="en-US" dirty="0"/>
              <a:t>Max:2.02 x 10^5</a:t>
            </a:r>
            <a:endParaRPr lang="en-IN" dirty="0"/>
          </a:p>
        </p:txBody>
      </p:sp>
      <p:pic>
        <p:nvPicPr>
          <p:cNvPr id="14340" name="Picture 1"/>
          <p:cNvPicPr>
            <a:picLocks noGrp="1" noChangeAspect="1"/>
          </p:cNvPicPr>
          <p:nvPr>
            <p:ph idx="1"/>
          </p:nvPr>
        </p:nvPicPr>
        <p:blipFill>
          <a:blip r:embed="rId4"/>
          <a:stretch>
            <a:fillRect/>
          </a:stretch>
        </p:blipFill>
        <p:spPr>
          <a:xfrm>
            <a:off x="8076565" y="228600"/>
            <a:ext cx="953135" cy="782320"/>
          </a:xfrm>
          <a:prstGeom prst="rect">
            <a:avLst/>
          </a:prstGeom>
          <a:noFill/>
          <a:ln w="9525">
            <a:noFill/>
          </a:ln>
        </p:spPr>
      </p:pic>
      <p:pic>
        <p:nvPicPr>
          <p:cNvPr id="12316" name="Picture 15"/>
          <p:cNvPicPr>
            <a:picLocks noGrp="1" noChangeAspect="1"/>
          </p:cNvPicPr>
          <p:nvPr>
            <p:ph sz="half" idx="4294967295"/>
          </p:nvPr>
        </p:nvPicPr>
        <p:blipFill>
          <a:blip r:embed="rId5"/>
          <a:stretch>
            <a:fillRect/>
          </a:stretch>
        </p:blipFill>
        <p:spPr>
          <a:xfrm>
            <a:off x="228600" y="119063"/>
            <a:ext cx="1016000" cy="1016000"/>
          </a:xfrm>
        </p:spPr>
      </p:pic>
      <p:sp>
        <p:nvSpPr>
          <p:cNvPr id="2" name="Slide Number Placeholder 1"/>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10</a:t>
            </a:fld>
            <a:endParaRPr lang="en-US" strike="noStrike" noProof="1">
              <a:latin typeface="Arial" panose="020B0604020202020204" pitchFamily="34" charset="0"/>
            </a:endParaRPr>
          </a:p>
        </p:txBody>
      </p:sp>
      <p:sp>
        <p:nvSpPr>
          <p:cNvPr id="10" name="Footer Placeholder 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Date Placeholder 10"/>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INLET 2</a:t>
            </a:r>
            <a:endParaRPr lang="en-IN" sz="24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99725" y="1518921"/>
            <a:ext cx="4240564" cy="382015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713" y="1633791"/>
            <a:ext cx="3806887" cy="3590417"/>
          </a:xfrm>
          <a:prstGeom prst="rect">
            <a:avLst/>
          </a:prstGeom>
        </p:spPr>
      </p:pic>
      <p:sp>
        <p:nvSpPr>
          <p:cNvPr id="10" name="TextBox 9"/>
          <p:cNvSpPr txBox="1"/>
          <p:nvPr/>
        </p:nvSpPr>
        <p:spPr>
          <a:xfrm>
            <a:off x="762000" y="5460901"/>
            <a:ext cx="3200400" cy="1200329"/>
          </a:xfrm>
          <a:prstGeom prst="rect">
            <a:avLst/>
          </a:prstGeom>
          <a:noFill/>
        </p:spPr>
        <p:txBody>
          <a:bodyPr wrap="square" rtlCol="0">
            <a:spAutoFit/>
          </a:bodyPr>
          <a:lstStyle/>
          <a:p>
            <a:r>
              <a:rPr lang="en-US" dirty="0"/>
              <a:t>Velocity Magnitude(m/s)</a:t>
            </a:r>
          </a:p>
          <a:p>
            <a:r>
              <a:rPr lang="en-US" dirty="0"/>
              <a:t>Min :0 x 10^-4</a:t>
            </a:r>
          </a:p>
          <a:p>
            <a:r>
              <a:rPr lang="en-US" dirty="0"/>
              <a:t>Max:50 x 10^-4</a:t>
            </a:r>
          </a:p>
          <a:p>
            <a:endParaRPr lang="en-IN" dirty="0"/>
          </a:p>
        </p:txBody>
      </p:sp>
      <p:sp>
        <p:nvSpPr>
          <p:cNvPr id="12" name="TextBox 11"/>
          <p:cNvSpPr txBox="1"/>
          <p:nvPr/>
        </p:nvSpPr>
        <p:spPr>
          <a:xfrm>
            <a:off x="5410200" y="5460901"/>
            <a:ext cx="3200400" cy="923330"/>
          </a:xfrm>
          <a:prstGeom prst="rect">
            <a:avLst/>
          </a:prstGeom>
          <a:noFill/>
        </p:spPr>
        <p:txBody>
          <a:bodyPr wrap="square" rtlCol="0">
            <a:spAutoFit/>
          </a:bodyPr>
          <a:lstStyle/>
          <a:p>
            <a:r>
              <a:rPr lang="en-US" dirty="0"/>
              <a:t>Pressure(Pa)</a:t>
            </a:r>
          </a:p>
          <a:p>
            <a:r>
              <a:rPr lang="en-US" dirty="0"/>
              <a:t>Min : -0.06</a:t>
            </a:r>
          </a:p>
          <a:p>
            <a:r>
              <a:rPr lang="en-US" dirty="0"/>
              <a:t>Max: 1.35 </a:t>
            </a:r>
            <a:endParaRPr lang="en-IN" dirty="0"/>
          </a:p>
        </p:txBody>
      </p:sp>
      <p:pic>
        <p:nvPicPr>
          <p:cNvPr id="14340" name="Picture 1"/>
          <p:cNvPicPr>
            <a:picLocks noGrp="1" noChangeAspect="1"/>
          </p:cNvPicPr>
          <p:nvPr>
            <p:ph idx="1"/>
          </p:nvPr>
        </p:nvPicPr>
        <p:blipFill>
          <a:blip r:embed="rId4"/>
          <a:stretch>
            <a:fillRect/>
          </a:stretch>
        </p:blipFill>
        <p:spPr>
          <a:xfrm>
            <a:off x="8076565" y="152400"/>
            <a:ext cx="932180" cy="765175"/>
          </a:xfrm>
          <a:prstGeom prst="rect">
            <a:avLst/>
          </a:prstGeom>
          <a:noFill/>
          <a:ln w="9525">
            <a:noFill/>
          </a:ln>
        </p:spPr>
      </p:pic>
      <p:pic>
        <p:nvPicPr>
          <p:cNvPr id="12316" name="Picture 15"/>
          <p:cNvPicPr>
            <a:picLocks noGrp="1" noChangeAspect="1"/>
          </p:cNvPicPr>
          <p:nvPr>
            <p:ph sz="half" idx="4294967295"/>
          </p:nvPr>
        </p:nvPicPr>
        <p:blipFill>
          <a:blip r:embed="rId5"/>
          <a:stretch>
            <a:fillRect/>
          </a:stretch>
        </p:blipFill>
        <p:spPr>
          <a:xfrm>
            <a:off x="228600" y="119063"/>
            <a:ext cx="1016000" cy="1016000"/>
          </a:xfrm>
        </p:spPr>
      </p:pic>
      <p:sp>
        <p:nvSpPr>
          <p:cNvPr id="2" name="Slide Number Placeholder 1"/>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11</a:t>
            </a:fld>
            <a:endParaRPr lang="en-US" strike="noStrike" noProof="1">
              <a:latin typeface="Arial" panose="020B0604020202020204" pitchFamily="34" charset="0"/>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457200" y="1464310"/>
            <a:ext cx="3638550" cy="3564890"/>
          </a:xfrm>
          <a:prstGeom prst="rect">
            <a:avLst/>
          </a:prstGeom>
          <a:noFill/>
          <a:ln w="9525">
            <a:noFill/>
          </a:ln>
        </p:spPr>
      </p:pic>
      <p:sp>
        <p:nvSpPr>
          <p:cNvPr id="101" name="Text Box 100"/>
          <p:cNvSpPr txBox="1"/>
          <p:nvPr/>
        </p:nvSpPr>
        <p:spPr>
          <a:xfrm>
            <a:off x="3133725" y="7565390"/>
            <a:ext cx="5080000" cy="368300"/>
          </a:xfrm>
          <a:prstGeom prst="rect">
            <a:avLst/>
          </a:prstGeom>
          <a:noFill/>
          <a:ln w="9525">
            <a:noFill/>
          </a:ln>
        </p:spPr>
        <p:txBody>
          <a:bodyPr>
            <a:spAutoFit/>
          </a:bodyPr>
          <a:lstStyle/>
          <a:p>
            <a:r>
              <a:rPr lang="en-US" sz="1800">
                <a:solidFill>
                  <a:srgbClr val="0D0D0D"/>
                </a:solidFill>
                <a:latin typeface="Times New Roman" panose="02020603050405020304" pitchFamily="18" charset="0"/>
              </a:rPr>
              <a:t> </a:t>
            </a:r>
          </a:p>
        </p:txBody>
      </p:sp>
      <p:pic>
        <p:nvPicPr>
          <p:cNvPr id="5" name="Picture 4"/>
          <p:cNvPicPr/>
          <p:nvPr/>
        </p:nvPicPr>
        <p:blipFill>
          <a:blip r:embed="rId3"/>
          <a:stretch>
            <a:fillRect/>
          </a:stretch>
        </p:blipFill>
        <p:spPr>
          <a:xfrm>
            <a:off x="4803775" y="1556385"/>
            <a:ext cx="3966845" cy="3558540"/>
          </a:xfrm>
          <a:prstGeom prst="rect">
            <a:avLst/>
          </a:prstGeom>
          <a:noFill/>
          <a:ln w="9525">
            <a:noFill/>
          </a:ln>
        </p:spPr>
      </p:pic>
      <p:sp>
        <p:nvSpPr>
          <p:cNvPr id="102" name="Text Box 101"/>
          <p:cNvSpPr txBox="1"/>
          <p:nvPr/>
        </p:nvSpPr>
        <p:spPr>
          <a:xfrm>
            <a:off x="1151255" y="5257800"/>
            <a:ext cx="7410450" cy="241300"/>
          </a:xfrm>
          <a:prstGeom prst="rect">
            <a:avLst/>
          </a:prstGeom>
          <a:noFill/>
          <a:ln w="9525">
            <a:noFill/>
          </a:ln>
        </p:spPr>
        <p:txBody>
          <a:bodyPr wrap="square">
            <a:noAutofit/>
          </a:bodyPr>
          <a:lstStyle/>
          <a:p>
            <a:r>
              <a:rPr lang="en-US" sz="1800">
                <a:solidFill>
                  <a:srgbClr val="0D0D0D"/>
                </a:solidFill>
                <a:latin typeface="Times New Roman" panose="02020603050405020304" pitchFamily="18" charset="0"/>
              </a:rPr>
              <a:t>Velocity Magnitude(m/s)                             </a:t>
            </a:r>
            <a:r>
              <a:rPr lang="en-IN" altLang="en-US" sz="1800">
                <a:solidFill>
                  <a:srgbClr val="0D0D0D"/>
                </a:solidFill>
                <a:latin typeface="Times New Roman" panose="02020603050405020304" pitchFamily="18" charset="0"/>
              </a:rPr>
              <a:t>               </a:t>
            </a:r>
            <a:r>
              <a:rPr lang="en-US" sz="1800">
                <a:solidFill>
                  <a:srgbClr val="0D0D0D"/>
                </a:solidFill>
                <a:latin typeface="Times New Roman" panose="02020603050405020304" pitchFamily="18" charset="0"/>
              </a:rPr>
              <a:t> Pressure(Pa)</a:t>
            </a:r>
          </a:p>
          <a:p>
            <a:r>
              <a:rPr lang="en-US" sz="1800">
                <a:solidFill>
                  <a:srgbClr val="0D0D0D"/>
                </a:solidFill>
                <a:latin typeface="Times New Roman" panose="02020603050405020304" pitchFamily="18" charset="0"/>
              </a:rPr>
              <a:t>     Min :0 x 10^-3                                        </a:t>
            </a:r>
            <a:r>
              <a:rPr lang="en-IN" altLang="en-US" sz="1800">
                <a:solidFill>
                  <a:srgbClr val="0D0D0D"/>
                </a:solidFill>
                <a:latin typeface="Times New Roman" panose="02020603050405020304" pitchFamily="18" charset="0"/>
              </a:rPr>
              <a:t>                </a:t>
            </a:r>
            <a:r>
              <a:rPr lang="en-US" sz="1800">
                <a:solidFill>
                  <a:srgbClr val="0D0D0D"/>
                </a:solidFill>
                <a:latin typeface="Times New Roman" panose="02020603050405020304" pitchFamily="18" charset="0"/>
              </a:rPr>
              <a:t>Min: -0.05</a:t>
            </a:r>
          </a:p>
          <a:p>
            <a:r>
              <a:rPr lang="en-US" sz="1800">
                <a:solidFill>
                  <a:srgbClr val="0D0D0D"/>
                </a:solidFill>
                <a:latin typeface="Times New Roman" panose="02020603050405020304" pitchFamily="18" charset="0"/>
              </a:rPr>
              <a:t>     Max:5x 10^-3                                          </a:t>
            </a:r>
            <a:r>
              <a:rPr lang="en-IN" altLang="en-US" sz="1800">
                <a:solidFill>
                  <a:srgbClr val="0D0D0D"/>
                </a:solidFill>
                <a:latin typeface="Times New Roman" panose="02020603050405020304" pitchFamily="18" charset="0"/>
              </a:rPr>
              <a:t>               </a:t>
            </a:r>
            <a:r>
              <a:rPr lang="en-US" sz="1800">
                <a:solidFill>
                  <a:srgbClr val="0D0D0D"/>
                </a:solidFill>
                <a:latin typeface="Times New Roman" panose="02020603050405020304" pitchFamily="18" charset="0"/>
              </a:rPr>
              <a:t>Max: 2.24</a:t>
            </a:r>
          </a:p>
        </p:txBody>
      </p:sp>
      <p:sp>
        <p:nvSpPr>
          <p:cNvPr id="6" name="Text Box 5"/>
          <p:cNvSpPr txBox="1"/>
          <p:nvPr/>
        </p:nvSpPr>
        <p:spPr>
          <a:xfrm>
            <a:off x="2286000" y="457835"/>
            <a:ext cx="4500880" cy="460375"/>
          </a:xfrm>
          <a:prstGeom prst="rect">
            <a:avLst/>
          </a:prstGeom>
          <a:noFill/>
        </p:spPr>
        <p:txBody>
          <a:bodyPr wrap="square" rtlCol="0">
            <a:spAutoFit/>
          </a:bodyPr>
          <a:lstStyle/>
          <a:p>
            <a:r>
              <a:rPr lang="en-IN" altLang="en-US"/>
              <a:t>                          </a:t>
            </a:r>
            <a:r>
              <a:rPr lang="en-IN" altLang="en-US" sz="2400" b="1">
                <a:latin typeface="Times New Roman" panose="02020603050405020304" pitchFamily="18" charset="0"/>
                <a:cs typeface="Times New Roman" panose="02020603050405020304" pitchFamily="18" charset="0"/>
              </a:rPr>
              <a:t>INLET-3</a:t>
            </a:r>
          </a:p>
        </p:txBody>
      </p:sp>
      <p:pic>
        <p:nvPicPr>
          <p:cNvPr id="14340" name="Picture 1"/>
          <p:cNvPicPr>
            <a:picLocks noGrp="1" noChangeAspect="1"/>
          </p:cNvPicPr>
          <p:nvPr>
            <p:ph idx="1"/>
          </p:nvPr>
        </p:nvPicPr>
        <p:blipFill>
          <a:blip r:embed="rId4"/>
          <a:stretch>
            <a:fillRect/>
          </a:stretch>
        </p:blipFill>
        <p:spPr>
          <a:xfrm>
            <a:off x="8152765" y="153035"/>
            <a:ext cx="908685" cy="746125"/>
          </a:xfrm>
          <a:prstGeom prst="rect">
            <a:avLst/>
          </a:prstGeom>
          <a:noFill/>
          <a:ln w="9525">
            <a:noFill/>
          </a:ln>
        </p:spPr>
      </p:pic>
      <p:pic>
        <p:nvPicPr>
          <p:cNvPr id="12316" name="Picture 15"/>
          <p:cNvPicPr>
            <a:picLocks noGrp="1" noChangeAspect="1"/>
          </p:cNvPicPr>
          <p:nvPr>
            <p:ph sz="half" idx="4294967295"/>
          </p:nvPr>
        </p:nvPicPr>
        <p:blipFill>
          <a:blip r:embed="rId5"/>
          <a:stretch>
            <a:fillRect/>
          </a:stretch>
        </p:blipFill>
        <p:spPr>
          <a:xfrm>
            <a:off x="228600" y="119063"/>
            <a:ext cx="1016000" cy="1016000"/>
          </a:xfrm>
        </p:spPr>
      </p:pic>
      <p:sp>
        <p:nvSpPr>
          <p:cNvPr id="8" name="Slide Number Placeholder 7"/>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12</a:t>
            </a:fld>
            <a:endParaRPr lang="en-US" strike="noStrike" noProof="1">
              <a:latin typeface="Arial" panose="020B0604020202020204" pitchFamily="34" charset="0"/>
            </a:endParaRPr>
          </a:p>
        </p:txBody>
      </p:sp>
      <p:sp>
        <p:nvSpPr>
          <p:cNvPr id="9" name="Footer Placeholder 8"/>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Date Placeholder 9"/>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vert="horz" wrap="square" lIns="91440" tIns="45720" rIns="91440" bIns="45720" anchor="ctr" anchorCtr="0"/>
          <a:lstStyle/>
          <a:p>
            <a:pPr eaLnBrk="1" hangingPunct="1"/>
            <a:r>
              <a:rPr lang="en-IN" altLang="en-US" sz="2400" b="1" dirty="0">
                <a:ea typeface="Times New Roman" panose="02020603050405020304" pitchFamily="18" charset="0"/>
              </a:rPr>
              <a:t>RESULT</a:t>
            </a:r>
          </a:p>
        </p:txBody>
      </p:sp>
      <p:sp>
        <p:nvSpPr>
          <p:cNvPr id="15362" name="Slide Number Placeholder 2"/>
          <p:cNvSpPr>
            <a:spLocks noGrp="1"/>
          </p:cNvSpPr>
          <p:nvPr>
            <p:ph type="sldNum" sz="quarter" idx="12"/>
          </p:nvPr>
        </p:nvSpPr>
        <p:spPr>
          <a:noFill/>
          <a:ln>
            <a:noFill/>
          </a:ln>
        </p:spPr>
        <p:txBody>
          <a:bodyPr vert="horz"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US" altLang="zh-CN" sz="1200" dirty="0">
                <a:solidFill>
                  <a:srgbClr val="898989"/>
                </a:solidFill>
                <a:latin typeface="Times New Roman" panose="02020603050405020304" pitchFamily="18" charset="0"/>
              </a:rPr>
              <a:t>13</a:t>
            </a:fld>
            <a:endParaRPr lang="en-US" altLang="zh-CN" sz="1200" dirty="0">
              <a:solidFill>
                <a:srgbClr val="898989"/>
              </a:solidFill>
              <a:latin typeface="Times New Roman" panose="02020603050405020304" pitchFamily="18" charset="0"/>
            </a:endParaRPr>
          </a:p>
        </p:txBody>
      </p:sp>
      <p:sp>
        <p:nvSpPr>
          <p:cNvPr id="10" name="Footer Placeholder 9"/>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pic>
        <p:nvPicPr>
          <p:cNvPr id="15365" name="Picture 1"/>
          <p:cNvPicPr>
            <a:picLocks noChangeAspect="1"/>
          </p:cNvPicPr>
          <p:nvPr/>
        </p:nvPicPr>
        <p:blipFill>
          <a:blip r:embed="rId2"/>
          <a:stretch>
            <a:fillRect/>
          </a:stretch>
        </p:blipFill>
        <p:spPr>
          <a:xfrm>
            <a:off x="8077200" y="457200"/>
            <a:ext cx="977900" cy="889000"/>
          </a:xfrm>
          <a:prstGeom prst="rect">
            <a:avLst/>
          </a:prstGeom>
          <a:noFill/>
          <a:ln w="9525">
            <a:noFill/>
          </a:ln>
        </p:spPr>
      </p:pic>
      <p:pic>
        <p:nvPicPr>
          <p:cNvPr id="15366" name="Picture 14"/>
          <p:cNvPicPr>
            <a:picLocks noChangeAspect="1"/>
          </p:cNvPicPr>
          <p:nvPr/>
        </p:nvPicPr>
        <p:blipFill>
          <a:blip r:embed="rId3"/>
          <a:stretch>
            <a:fillRect/>
          </a:stretch>
        </p:blipFill>
        <p:spPr>
          <a:xfrm>
            <a:off x="228600" y="381000"/>
            <a:ext cx="990600" cy="1055688"/>
          </a:xfrm>
          <a:prstGeom prst="rect">
            <a:avLst/>
          </a:prstGeom>
          <a:noFill/>
          <a:ln w="9525">
            <a:noFill/>
          </a:ln>
        </p:spPr>
      </p:pic>
      <p:sp>
        <p:nvSpPr>
          <p:cNvPr id="3" name="Content Placeholder 2"/>
          <p:cNvSpPr>
            <a:spLocks noGrp="1"/>
          </p:cNvSpPr>
          <p:nvPr>
            <p:ph sz="half" idx="2"/>
          </p:nvPr>
        </p:nvSpPr>
        <p:spPr>
          <a:xfrm>
            <a:off x="228600" y="1585595"/>
            <a:ext cx="4695825" cy="4526280"/>
          </a:xfrm>
        </p:spPr>
        <p:txBody>
          <a:bodyPr>
            <a:noAutofit/>
          </a:bodyPr>
          <a:lstStyle/>
          <a:p>
            <a:pPr marL="457200" indent="-457200">
              <a:buFont typeface="+mj-lt"/>
              <a:buAutoNum type="arabicPeriod"/>
            </a:pPr>
            <a:r>
              <a:rPr lang="en-IN" altLang="en-US" sz="2000" b="1" dirty="0">
                <a:latin typeface="Times New Roman" panose="02020603050405020304" pitchFamily="18" charset="0"/>
                <a:cs typeface="Times New Roman" panose="02020603050405020304" pitchFamily="18" charset="0"/>
              </a:rPr>
              <a:t>Porosity  Measurement -(in vitro)</a:t>
            </a:r>
          </a:p>
          <a:p>
            <a:pPr indent="0" algn="just">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Liquid displacement was utilized to assess the porosity of the PLA scaffolds produced. After five minutes of total ethanol immersion of the scaffold, the porosity was calculated  using the following formula:</a:t>
            </a:r>
          </a:p>
          <a:p>
            <a:pPr indent="0" algn="just">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    </a:t>
            </a:r>
            <a:r>
              <a:rPr lang="en-IN" altLang="en-US" sz="1600" b="1" dirty="0">
                <a:latin typeface="Times New Roman" panose="02020603050405020304" pitchFamily="18" charset="0"/>
                <a:cs typeface="Times New Roman" panose="02020603050405020304" pitchFamily="18" charset="0"/>
              </a:rPr>
              <a:t>Porosity = (V1 − V2)/(V2 − V3) × 100%</a:t>
            </a:r>
          </a:p>
          <a:p>
            <a:pPr indent="0">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where, </a:t>
            </a:r>
          </a:p>
          <a:p>
            <a:pPr indent="0">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    V1 = the volume of absolute ethanol</a:t>
            </a:r>
          </a:p>
          <a:p>
            <a:pPr indent="0">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    V2 = the total volume of the thoroughly impregnated scaffold into ethanol</a:t>
            </a:r>
          </a:p>
          <a:p>
            <a:pPr indent="0">
              <a:buFont typeface="Arial" panose="020B0604020202020204" pitchFamily="34" charset="0"/>
              <a:buNone/>
            </a:pPr>
            <a:r>
              <a:rPr lang="en-IN" altLang="en-US" sz="1600" dirty="0">
                <a:latin typeface="Times New Roman" panose="02020603050405020304" pitchFamily="18" charset="0"/>
                <a:cs typeface="Times New Roman" panose="02020603050405020304" pitchFamily="18" charset="0"/>
              </a:rPr>
              <a:t>    V3 = residual volume of ethanol  </a:t>
            </a:r>
          </a:p>
          <a:p>
            <a:pPr indent="0">
              <a:buFont typeface="Arial" panose="020B0604020202020204" pitchFamily="34" charset="0"/>
              <a:buNone/>
            </a:pPr>
            <a:endParaRPr lang="en-IN" altLang="en-US" sz="14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IN" altLang="en-US" sz="1400" b="1" dirty="0">
                <a:latin typeface="Times New Roman" panose="02020603050405020304" pitchFamily="18" charset="0"/>
                <a:cs typeface="Times New Roman" panose="02020603050405020304" pitchFamily="18" charset="0"/>
              </a:rPr>
              <a:t>      </a:t>
            </a:r>
            <a:r>
              <a:rPr lang="en-IN" altLang="en-US" sz="1800" b="1" dirty="0">
                <a:latin typeface="Times New Roman" panose="02020603050405020304" pitchFamily="18" charset="0"/>
                <a:cs typeface="Times New Roman" panose="02020603050405020304" pitchFamily="18" charset="0"/>
              </a:rPr>
              <a:t>     Porosity Obtained : (60±1) %</a:t>
            </a:r>
            <a:endParaRPr lang="en-IN" altLang="en-US" sz="18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10000" r="15233" b="23565"/>
          <a:stretch>
            <a:fillRect/>
          </a:stretch>
        </p:blipFill>
        <p:spPr>
          <a:xfrm>
            <a:off x="5434965" y="1524000"/>
            <a:ext cx="3251835" cy="4104640"/>
          </a:xfrm>
          <a:prstGeom prst="rect">
            <a:avLst/>
          </a:prstGeom>
        </p:spPr>
      </p:pic>
      <p:sp>
        <p:nvSpPr>
          <p:cNvPr id="5" name="Text Box 4"/>
          <p:cNvSpPr txBox="1"/>
          <p:nvPr/>
        </p:nvSpPr>
        <p:spPr>
          <a:xfrm>
            <a:off x="5575300" y="5734685"/>
            <a:ext cx="3491230" cy="337185"/>
          </a:xfrm>
          <a:prstGeom prst="rect">
            <a:avLst/>
          </a:prstGeom>
          <a:noFill/>
        </p:spPr>
        <p:txBody>
          <a:bodyPr wrap="square" rtlCol="0" anchor="t">
            <a:spAutoFit/>
          </a:bodyPr>
          <a:lstStyle/>
          <a:p>
            <a:r>
              <a:rPr lang="en-US" sz="1600" dirty="0">
                <a:latin typeface="Times New Roman" panose="02020603050405020304" pitchFamily="18" charset="0"/>
                <a:cs typeface="Times New Roman" panose="02020603050405020304" pitchFamily="18" charset="0"/>
                <a:sym typeface="+mn-ea"/>
              </a:rPr>
              <a:t>Fig A: Scaffold Immersed in Ethanol</a:t>
            </a: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3348"/>
            <a:ext cx="8229600" cy="1143000"/>
          </a:xfrm>
        </p:spPr>
        <p:txBody>
          <a:bodyPr/>
          <a:lstStyle/>
          <a:p>
            <a:pPr algn="just"/>
            <a:r>
              <a:rPr lang="en-US" sz="2400" dirty="0"/>
              <a:t>                                </a:t>
            </a:r>
            <a:r>
              <a:rPr lang="en-US" sz="2400" b="1" dirty="0"/>
              <a:t>  </a:t>
            </a:r>
            <a:r>
              <a:rPr lang="en-IN" altLang="en-US" sz="2400" b="1" dirty="0"/>
              <a:t>    </a:t>
            </a:r>
            <a:r>
              <a:rPr lang="en-US" sz="2400" b="1" dirty="0"/>
              <a:t>RESULTS</a:t>
            </a:r>
            <a:endParaRPr lang="en-IN" sz="2400" b="1" dirty="0"/>
          </a:p>
        </p:txBody>
      </p:sp>
      <p:sp>
        <p:nvSpPr>
          <p:cNvPr id="3" name="Text Placeholder 2"/>
          <p:cNvSpPr>
            <a:spLocks noGrp="1"/>
          </p:cNvSpPr>
          <p:nvPr>
            <p:ph type="body" idx="1"/>
          </p:nvPr>
        </p:nvSpPr>
        <p:spPr>
          <a:xfrm>
            <a:off x="152400" y="1143000"/>
            <a:ext cx="4040505" cy="449580"/>
          </a:xfrm>
        </p:spPr>
        <p:txBody>
          <a:bodyPr/>
          <a:lstStyle/>
          <a:p>
            <a:r>
              <a:rPr lang="en-US" sz="2000" b="1" dirty="0">
                <a:latin typeface="Times New Roman" panose="02020603050405020304" pitchFamily="18" charset="0"/>
                <a:cs typeface="Times New Roman" panose="02020603050405020304" pitchFamily="18" charset="0"/>
              </a:rPr>
              <a:t>2.  Water Absorption</a:t>
            </a:r>
            <a:endParaRPr lang="en-IN" sz="2000" b="1"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1676400"/>
            <a:ext cx="3778567" cy="3816350"/>
          </a:xfrm>
          <a:prstGeom prst="rect">
            <a:avLst/>
          </a:prstGeom>
        </p:spPr>
      </p:pic>
      <p:sp>
        <p:nvSpPr>
          <p:cNvPr id="13" name="TextBox 12"/>
          <p:cNvSpPr txBox="1"/>
          <p:nvPr/>
        </p:nvSpPr>
        <p:spPr>
          <a:xfrm>
            <a:off x="5410200" y="5715000"/>
            <a:ext cx="3505200"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Fig B: Initial weight of the Scaffold</a:t>
            </a:r>
            <a:endParaRPr lang="en-IN" sz="1600" dirty="0"/>
          </a:p>
        </p:txBody>
      </p:sp>
      <p:sp>
        <p:nvSpPr>
          <p:cNvPr id="15" name="TextBox 14"/>
          <p:cNvSpPr txBox="1"/>
          <p:nvPr/>
        </p:nvSpPr>
        <p:spPr>
          <a:xfrm>
            <a:off x="533400" y="4799999"/>
            <a:ext cx="4621160" cy="923330"/>
          </a:xfrm>
          <a:prstGeom prst="rect">
            <a:avLst/>
          </a:prstGeom>
          <a:noFill/>
        </p:spPr>
        <p:txBody>
          <a:bodyPr wrap="square">
            <a:spAutoFit/>
          </a:bodyPr>
          <a:lstStyle/>
          <a:p>
            <a:r>
              <a:rPr lang="en-IN" altLang="en-US" sz="1800" dirty="0">
                <a:latin typeface="Times New Roman" panose="02020603050405020304" pitchFamily="18" charset="0"/>
                <a:cs typeface="Times New Roman" panose="02020603050405020304" pitchFamily="18" charset="0"/>
                <a:sym typeface="+mn-ea"/>
              </a:rPr>
              <a:t>Where,</a:t>
            </a:r>
          </a:p>
          <a:p>
            <a:r>
              <a:rPr lang="en-IN" altLang="en-US" sz="1800" dirty="0">
                <a:latin typeface="Times New Roman" panose="02020603050405020304" pitchFamily="18" charset="0"/>
                <a:cs typeface="Times New Roman" panose="02020603050405020304" pitchFamily="18" charset="0"/>
                <a:sym typeface="+mn-ea"/>
              </a:rPr>
              <a:t>    W1 - Wet weight of the scaffold </a:t>
            </a:r>
          </a:p>
          <a:p>
            <a:r>
              <a:rPr lang="en-IN" altLang="en-US" sz="1800" dirty="0">
                <a:latin typeface="Times New Roman" panose="02020603050405020304" pitchFamily="18" charset="0"/>
                <a:cs typeface="Times New Roman" panose="02020603050405020304" pitchFamily="18" charset="0"/>
                <a:sym typeface="+mn-ea"/>
              </a:rPr>
              <a:t>    W2  - </a:t>
            </a:r>
            <a:r>
              <a:rPr lang="en-IN" altLang="en-US" dirty="0">
                <a:latin typeface="Times New Roman" panose="02020603050405020304" pitchFamily="18" charset="0"/>
                <a:cs typeface="Times New Roman" panose="02020603050405020304" pitchFamily="18" charset="0"/>
                <a:sym typeface="+mn-ea"/>
              </a:rPr>
              <a:t>D</a:t>
            </a:r>
            <a:r>
              <a:rPr lang="en-IN" altLang="en-US" sz="1800" dirty="0">
                <a:latin typeface="Times New Roman" panose="02020603050405020304" pitchFamily="18" charset="0"/>
                <a:cs typeface="Times New Roman" panose="02020603050405020304" pitchFamily="18" charset="0"/>
                <a:sym typeface="+mn-ea"/>
              </a:rPr>
              <a:t>ry weight of the scaffold</a:t>
            </a:r>
            <a:endParaRPr lang="en-IN"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81820" y="1687600"/>
            <a:ext cx="4621160" cy="400110"/>
          </a:xfrm>
          <a:prstGeom prst="rect">
            <a:avLst/>
          </a:prstGeom>
          <a:noFill/>
        </p:spPr>
        <p:txBody>
          <a:bodyPr wrap="square">
            <a:spAutoFit/>
          </a:bodyPr>
          <a:lstStyle/>
          <a:p>
            <a:r>
              <a:rPr lang="en-US" sz="2000" b="1" dirty="0">
                <a:solidFill>
                  <a:srgbClr val="040C28"/>
                </a:solidFill>
                <a:latin typeface="Times New Roman" panose="02020603050405020304" pitchFamily="18" charset="0"/>
                <a:cs typeface="Times New Roman" panose="02020603050405020304" pitchFamily="18" charset="0"/>
              </a:rPr>
              <a:t>Purpose:</a:t>
            </a:r>
            <a:endParaRPr lang="en-IN" sz="2000" b="1" dirty="0"/>
          </a:p>
        </p:txBody>
      </p:sp>
      <p:sp>
        <p:nvSpPr>
          <p:cNvPr id="19" name="TextBox 18"/>
          <p:cNvSpPr txBox="1"/>
          <p:nvPr/>
        </p:nvSpPr>
        <p:spPr>
          <a:xfrm>
            <a:off x="331840" y="2101413"/>
            <a:ext cx="4621160"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40C28"/>
                </a:solidFill>
                <a:latin typeface="Times New Roman" panose="02020603050405020304" pitchFamily="18" charset="0"/>
                <a:cs typeface="Times New Roman" panose="02020603050405020304" pitchFamily="18" charset="0"/>
              </a:rPr>
              <a:t>Cellular Migration</a:t>
            </a:r>
            <a:r>
              <a:rPr lang="en-IN" dirty="0">
                <a:solidFill>
                  <a:srgbClr val="040C28"/>
                </a:solidFill>
                <a:latin typeface="Times New Roman" panose="02020603050405020304" pitchFamily="18" charset="0"/>
                <a:cs typeface="Times New Roman" panose="02020603050405020304" pitchFamily="18" charset="0"/>
              </a:rPr>
              <a:t>, Proliferation &amp; Differentiation.</a:t>
            </a:r>
          </a:p>
          <a:p>
            <a:pPr marL="285750" indent="-285750">
              <a:buFont typeface="Arial" panose="020B0604020202020204" pitchFamily="34" charset="0"/>
              <a:buChar char="•"/>
            </a:pPr>
            <a:r>
              <a:rPr lang="en-IN" dirty="0">
                <a:solidFill>
                  <a:srgbClr val="040C28"/>
                </a:solidFill>
                <a:latin typeface="Times New Roman" panose="02020603050405020304" pitchFamily="18" charset="0"/>
                <a:cs typeface="Times New Roman" panose="02020603050405020304" pitchFamily="18" charset="0"/>
              </a:rPr>
              <a:t>Biochemical transport and mechanical properties.</a:t>
            </a:r>
          </a:p>
          <a:p>
            <a:pPr marL="285750" indent="-285750">
              <a:buFont typeface="Arial" panose="020B0604020202020204" pitchFamily="34" charset="0"/>
              <a:buChar char="•"/>
            </a:pPr>
            <a:r>
              <a:rPr lang="en-IN" dirty="0">
                <a:solidFill>
                  <a:srgbClr val="040C28"/>
                </a:solidFill>
                <a:latin typeface="Times New Roman" panose="02020603050405020304" pitchFamily="18" charset="0"/>
                <a:cs typeface="Times New Roman" panose="02020603050405020304" pitchFamily="18" charset="0"/>
              </a:rPr>
              <a:t>Water binding capacity of the scaffold.</a:t>
            </a:r>
          </a:p>
          <a:p>
            <a:pPr marL="285750" indent="-285750">
              <a:buFont typeface="Arial" panose="020B0604020202020204" pitchFamily="34" charset="0"/>
              <a:buChar char="•"/>
            </a:pPr>
            <a:endParaRPr lang="en-US" dirty="0">
              <a:solidFill>
                <a:srgbClr val="040C28"/>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165920" y="3578503"/>
            <a:ext cx="4621160" cy="400110"/>
          </a:xfrm>
          <a:prstGeom prst="rect">
            <a:avLst/>
          </a:prstGeom>
          <a:noFill/>
        </p:spPr>
        <p:txBody>
          <a:bodyPr wrap="square">
            <a:spAutoFit/>
          </a:bodyPr>
          <a:lstStyle/>
          <a:p>
            <a:r>
              <a:rPr lang="en-US" sz="2000" b="1" dirty="0">
                <a:solidFill>
                  <a:srgbClr val="040C28"/>
                </a:solidFill>
                <a:latin typeface="Times New Roman" panose="02020603050405020304" pitchFamily="18" charset="0"/>
                <a:cs typeface="Times New Roman" panose="02020603050405020304" pitchFamily="18" charset="0"/>
              </a:rPr>
              <a:t>Formula</a:t>
            </a:r>
            <a:r>
              <a:rPr lang="en-US" b="1" dirty="0">
                <a:solidFill>
                  <a:srgbClr val="040C28"/>
                </a:solidFill>
                <a:latin typeface="Times New Roman" panose="02020603050405020304" pitchFamily="18" charset="0"/>
                <a:cs typeface="Times New Roman" panose="02020603050405020304" pitchFamily="18" charset="0"/>
              </a:rPr>
              <a:t>:</a:t>
            </a:r>
            <a:endParaRPr lang="en-IN" b="1" dirty="0">
              <a:solidFill>
                <a:srgbClr val="040C28"/>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165920" y="4133638"/>
            <a:ext cx="4710880" cy="4769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 name="TextBox 24"/>
          <p:cNvSpPr txBox="1"/>
          <p:nvPr/>
        </p:nvSpPr>
        <p:spPr>
          <a:xfrm>
            <a:off x="165920" y="4187451"/>
            <a:ext cx="4988640" cy="369332"/>
          </a:xfrm>
          <a:prstGeom prst="rect">
            <a:avLst/>
          </a:prstGeom>
          <a:noFill/>
        </p:spPr>
        <p:txBody>
          <a:bodyPr wrap="square">
            <a:spAutoFit/>
          </a:bodyPr>
          <a:lstStyle/>
          <a:p>
            <a:r>
              <a:rPr lang="en-US" dirty="0">
                <a:solidFill>
                  <a:srgbClr val="040C28"/>
                </a:solidFill>
                <a:latin typeface="Times New Roman" panose="02020603050405020304" pitchFamily="18" charset="0"/>
                <a:cs typeface="Times New Roman" panose="02020603050405020304" pitchFamily="18" charset="0"/>
              </a:rPr>
              <a:t>Water Absorption Percentage =((W2-W1)/W1)%</a:t>
            </a:r>
            <a:endParaRPr lang="en-IN" dirty="0">
              <a:solidFill>
                <a:srgbClr val="040C28"/>
              </a:solidFill>
              <a:latin typeface="Times New Roman" panose="02020603050405020304" pitchFamily="18" charset="0"/>
              <a:cs typeface="Times New Roman" panose="02020603050405020304" pitchFamily="18" charset="0"/>
            </a:endParaRPr>
          </a:p>
        </p:txBody>
      </p:sp>
      <p:pic>
        <p:nvPicPr>
          <p:cNvPr id="15366" name="Picture 14"/>
          <p:cNvPicPr>
            <a:picLocks noGrp="1" noChangeAspect="1"/>
          </p:cNvPicPr>
          <p:nvPr>
            <p:ph sz="half" idx="2"/>
          </p:nvPr>
        </p:nvPicPr>
        <p:blipFill>
          <a:blip r:embed="rId4"/>
          <a:stretch>
            <a:fillRect/>
          </a:stretch>
        </p:blipFill>
        <p:spPr>
          <a:xfrm>
            <a:off x="165735" y="0"/>
            <a:ext cx="1016000" cy="1016000"/>
          </a:xfrm>
          <a:prstGeom prst="rect">
            <a:avLst/>
          </a:prstGeom>
          <a:noFill/>
          <a:ln w="9525">
            <a:noFill/>
          </a:ln>
        </p:spPr>
      </p:pic>
      <p:pic>
        <p:nvPicPr>
          <p:cNvPr id="15365" name="Picture 1"/>
          <p:cNvPicPr>
            <a:picLocks noGrp="1" noChangeAspect="1"/>
          </p:cNvPicPr>
          <p:nvPr>
            <p:ph sz="quarter" idx="4"/>
          </p:nvPr>
        </p:nvPicPr>
        <p:blipFill>
          <a:blip r:embed="rId5"/>
          <a:stretch>
            <a:fillRect/>
          </a:stretch>
        </p:blipFill>
        <p:spPr>
          <a:xfrm>
            <a:off x="8125460" y="152400"/>
            <a:ext cx="875665" cy="864235"/>
          </a:xfrm>
          <a:prstGeom prst="rect">
            <a:avLst/>
          </a:prstGeom>
          <a:noFill/>
          <a:ln w="9525">
            <a:noFill/>
          </a:ln>
        </p:spPr>
      </p:pic>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14</a:t>
            </a:fld>
            <a:endParaRPr lang="en-US" strike="noStrike" noProof="1">
              <a:latin typeface="Arial" panose="020B0604020202020204" pitchFamily="34" charset="0"/>
            </a:endParaRPr>
          </a:p>
        </p:txBody>
      </p:sp>
      <p:sp>
        <p:nvSpPr>
          <p:cNvPr id="7" name="Footer Placeholder 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Date Placeholder 7"/>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1977595"/>
            <a:ext cx="2451212" cy="2673350"/>
          </a:xfrm>
          <a:prstGeom prst="rect">
            <a:avLst/>
          </a:prstGeom>
        </p:spPr>
      </p:pic>
      <p:pic>
        <p:nvPicPr>
          <p:cNvPr id="9" name="Picture 8" descr="IMG20240326144652"/>
          <p:cNvPicPr>
            <a:picLocks noChangeAspect="1"/>
          </p:cNvPicPr>
          <p:nvPr/>
        </p:nvPicPr>
        <p:blipFill rotWithShape="1">
          <a:blip r:embed="rId3"/>
          <a:srcRect l="27521" r="8338" b="10506"/>
          <a:stretch>
            <a:fillRect/>
          </a:stretch>
        </p:blipFill>
        <p:spPr>
          <a:xfrm>
            <a:off x="457200" y="1978107"/>
            <a:ext cx="2451212" cy="2673350"/>
          </a:xfrm>
          <a:prstGeom prst="rect">
            <a:avLst/>
          </a:prstGeom>
        </p:spPr>
      </p:pic>
      <p:sp>
        <p:nvSpPr>
          <p:cNvPr id="5" name="Title 1"/>
          <p:cNvSpPr>
            <a:spLocks noGrp="1"/>
          </p:cNvSpPr>
          <p:nvPr>
            <p:ph type="title"/>
          </p:nvPr>
        </p:nvSpPr>
        <p:spPr>
          <a:xfrm>
            <a:off x="3429000" y="326776"/>
            <a:ext cx="6856413" cy="369332"/>
          </a:xfrm>
        </p:spPr>
        <p:txBody>
          <a:bodyPr wrap="square"/>
          <a:lstStyle/>
          <a:p>
            <a:pPr algn="just"/>
            <a:r>
              <a:rPr lang="en-IN" altLang="en-US" sz="2400" b="1" dirty="0"/>
              <a:t>RESULTS</a:t>
            </a:r>
          </a:p>
        </p:txBody>
      </p:sp>
      <p:cxnSp>
        <p:nvCxnSpPr>
          <p:cNvPr id="10" name="Straight Arrow Connector 9"/>
          <p:cNvCxnSpPr/>
          <p:nvPr/>
        </p:nvCxnSpPr>
        <p:spPr>
          <a:xfrm>
            <a:off x="3193026" y="3314270"/>
            <a:ext cx="2362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09600" y="4765029"/>
            <a:ext cx="29718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Scaffold Immersed in </a:t>
            </a:r>
            <a:r>
              <a:rPr lang="en-US" b="1" dirty="0">
                <a:latin typeface="Times New Roman" panose="02020603050405020304" pitchFamily="18" charset="0"/>
                <a:cs typeface="Times New Roman" panose="02020603050405020304" pitchFamily="18" charset="0"/>
              </a:rPr>
              <a:t>Distilled Water</a:t>
            </a:r>
            <a:r>
              <a:rPr lang="en-US" dirty="0">
                <a:latin typeface="Times New Roman" panose="02020603050405020304" pitchFamily="18" charset="0"/>
                <a:cs typeface="Times New Roman" panose="02020603050405020304" pitchFamily="18" charset="0"/>
              </a:rPr>
              <a:t>(50 ml)</a:t>
            </a:r>
            <a:endParaRPr lang="en-IN"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193026" y="2838790"/>
            <a:ext cx="2667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Immerse for 10 hours</a:t>
            </a:r>
            <a:endParaRPr lang="en-IN"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860026" y="4765029"/>
            <a:ext cx="298461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Final Weight of the Scaffold after 10 hours of Immersion </a:t>
            </a:r>
            <a:endParaRPr lang="en-IN"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52400" y="1269997"/>
            <a:ext cx="516685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Conti…</a:t>
            </a:r>
            <a:endParaRPr lang="en-IN" b="1" dirty="0"/>
          </a:p>
        </p:txBody>
      </p:sp>
      <p:pic>
        <p:nvPicPr>
          <p:cNvPr id="15366" name="Picture 14"/>
          <p:cNvPicPr>
            <a:picLocks noGrp="1" noChangeAspect="1"/>
          </p:cNvPicPr>
          <p:nvPr>
            <p:ph sz="half" idx="2"/>
          </p:nvPr>
        </p:nvPicPr>
        <p:blipFill>
          <a:blip r:embed="rId4"/>
          <a:stretch>
            <a:fillRect/>
          </a:stretch>
        </p:blipFill>
        <p:spPr>
          <a:xfrm>
            <a:off x="165735" y="0"/>
            <a:ext cx="1016000" cy="1016000"/>
          </a:xfrm>
          <a:prstGeom prst="rect">
            <a:avLst/>
          </a:prstGeom>
          <a:noFill/>
          <a:ln w="9525">
            <a:noFill/>
          </a:ln>
        </p:spPr>
      </p:pic>
      <p:pic>
        <p:nvPicPr>
          <p:cNvPr id="15365" name="Picture 1"/>
          <p:cNvPicPr>
            <a:picLocks noGrp="1" noChangeAspect="1"/>
          </p:cNvPicPr>
          <p:nvPr>
            <p:ph sz="quarter" idx="4"/>
          </p:nvPr>
        </p:nvPicPr>
        <p:blipFill>
          <a:blip r:embed="rId5"/>
          <a:stretch>
            <a:fillRect/>
          </a:stretch>
        </p:blipFill>
        <p:spPr>
          <a:xfrm>
            <a:off x="8179435" y="76200"/>
            <a:ext cx="925830" cy="783590"/>
          </a:xfrm>
          <a:prstGeom prst="rect">
            <a:avLst/>
          </a:prstGeom>
          <a:noFill/>
          <a:ln w="9525">
            <a:noFill/>
          </a:ln>
        </p:spPr>
      </p:pic>
      <p:sp>
        <p:nvSpPr>
          <p:cNvPr id="2" name="Slide Number Placeholder 1"/>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15</a:t>
            </a:fld>
            <a:endParaRPr lang="en-US" strike="noStrike" noProof="1">
              <a:latin typeface="Arial" panose="020B0604020202020204" pitchFamily="34" charset="0"/>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5"/>
          <p:cNvSpPr>
            <a:spLocks noGrp="1"/>
          </p:cNvSpPr>
          <p:nvPr>
            <p:ph type="title"/>
          </p:nvPr>
        </p:nvSpPr>
        <p:spPr>
          <a:xfrm>
            <a:off x="1490345" y="274955"/>
            <a:ext cx="5709920" cy="1143000"/>
          </a:xfrm>
        </p:spPr>
        <p:txBody>
          <a:bodyPr anchor="ctr" anchorCtr="0"/>
          <a:lstStyle/>
          <a:p>
            <a:r>
              <a:rPr lang="en-US" sz="2400" b="1" dirty="0">
                <a:latin typeface="Times New Roman" panose="02020603050405020304" pitchFamily="18" charset="0"/>
                <a:cs typeface="Times New Roman" panose="02020603050405020304" pitchFamily="18" charset="0"/>
                <a:sym typeface="+mn-ea"/>
              </a:rPr>
              <a:t>B</a:t>
            </a:r>
            <a:r>
              <a:rPr lang="en-IN" sz="2400" b="1" dirty="0">
                <a:latin typeface="Times New Roman" panose="02020603050405020304" pitchFamily="18" charset="0"/>
                <a:cs typeface="Times New Roman" panose="02020603050405020304" pitchFamily="18" charset="0"/>
                <a:sym typeface="+mn-ea"/>
              </a:rPr>
              <a:t>ar Graph Representation</a:t>
            </a:r>
            <a:br>
              <a:rPr lang="en-IN" sz="2400" b="1" dirty="0">
                <a:latin typeface="Times New Roman" panose="02020603050405020304" pitchFamily="18" charset="0"/>
                <a:cs typeface="Times New Roman" panose="02020603050405020304" pitchFamily="18" charset="0"/>
                <a:sym typeface="+mn-ea"/>
              </a:rPr>
            </a:br>
            <a:r>
              <a:rPr lang="en-IN" sz="2400" b="1" dirty="0">
                <a:latin typeface="Times New Roman" panose="02020603050405020304" pitchFamily="18" charset="0"/>
                <a:cs typeface="Times New Roman" panose="02020603050405020304" pitchFamily="18" charset="0"/>
                <a:sym typeface="+mn-ea"/>
              </a:rPr>
              <a:t>Water absorbtion test Results</a:t>
            </a:r>
            <a:endParaRPr lang="en-IN" altLang="zh-CN" sz="2400" b="1" dirty="0">
              <a:latin typeface="Times New Roman" panose="02020603050405020304" pitchFamily="18" charset="0"/>
              <a:cs typeface="Times New Roman" panose="02020603050405020304" pitchFamily="18" charset="0"/>
              <a:sym typeface="+mn-ea"/>
            </a:endParaRPr>
          </a:p>
        </p:txBody>
      </p:sp>
      <p:graphicFrame>
        <p:nvGraphicFramePr>
          <p:cNvPr id="5" name="Content Placeholder 4"/>
          <p:cNvGraphicFramePr>
            <a:graphicFrameLocks noGrp="1"/>
          </p:cNvGraphicFramePr>
          <p:nvPr>
            <p:ph sz="half" idx="1"/>
          </p:nvPr>
        </p:nvGraphicFramePr>
        <p:xfrm>
          <a:off x="457200" y="1600200"/>
          <a:ext cx="7754620" cy="3753485"/>
        </p:xfrm>
        <a:graphic>
          <a:graphicData uri="http://schemas.openxmlformats.org/drawingml/2006/chart">
            <c:chart xmlns:c="http://schemas.openxmlformats.org/drawingml/2006/chart" xmlns:r="http://schemas.openxmlformats.org/officeDocument/2006/relationships" r:id="rId2"/>
          </a:graphicData>
        </a:graphic>
      </p:graphicFrame>
      <p:pic>
        <p:nvPicPr>
          <p:cNvPr id="21511" name="Picture 14"/>
          <p:cNvPicPr>
            <a:picLocks noGrp="1" noChangeAspect="1"/>
          </p:cNvPicPr>
          <p:nvPr>
            <p:ph sz="half" idx="2"/>
          </p:nvPr>
        </p:nvPicPr>
        <p:blipFill>
          <a:blip r:embed="rId3"/>
          <a:stretch>
            <a:fillRect/>
          </a:stretch>
        </p:blipFill>
        <p:spPr>
          <a:xfrm>
            <a:off x="152400" y="228600"/>
            <a:ext cx="1016000" cy="1016000"/>
          </a:xfrm>
          <a:prstGeom prst="rect">
            <a:avLst/>
          </a:prstGeom>
          <a:noFill/>
          <a:ln w="9525">
            <a:noFill/>
          </a:ln>
        </p:spPr>
      </p:pic>
      <p:pic>
        <p:nvPicPr>
          <p:cNvPr id="15365" name="Picture 1"/>
          <p:cNvPicPr>
            <a:picLocks noGrp="1" noChangeAspect="1"/>
          </p:cNvPicPr>
          <p:nvPr>
            <p:ph sz="quarter" idx="4"/>
          </p:nvPr>
        </p:nvPicPr>
        <p:blipFill>
          <a:blip r:embed="rId4"/>
          <a:stretch>
            <a:fillRect/>
          </a:stretch>
        </p:blipFill>
        <p:spPr>
          <a:xfrm>
            <a:off x="8125460" y="152400"/>
            <a:ext cx="875665" cy="781050"/>
          </a:xfrm>
          <a:prstGeom prst="rect">
            <a:avLst/>
          </a:prstGeom>
          <a:noFill/>
          <a:ln w="9525">
            <a:noFill/>
          </a:ln>
        </p:spPr>
      </p:pic>
      <p:sp>
        <p:nvSpPr>
          <p:cNvPr id="2" name="Slide Number Placeholder 1"/>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16</a:t>
            </a:fld>
            <a:endParaRPr lang="en-US" strike="noStrike" noProof="1">
              <a:latin typeface="Arial" panose="020B0604020202020204" pitchFamily="34" charset="0"/>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ext Box 3"/>
          <p:cNvSpPr txBox="1"/>
          <p:nvPr/>
        </p:nvSpPr>
        <p:spPr>
          <a:xfrm>
            <a:off x="2292985" y="5715000"/>
            <a:ext cx="4458335" cy="368300"/>
          </a:xfrm>
          <a:prstGeom prst="rect">
            <a:avLst/>
          </a:prstGeom>
          <a:noFill/>
        </p:spPr>
        <p:txBody>
          <a:bodyPr wrap="square" rtlCol="0">
            <a:spAutoFit/>
          </a:bodyPr>
          <a:lstStyle/>
          <a:p>
            <a:r>
              <a:rPr lang="en-IN" altLang="en-US" sz="1800">
                <a:latin typeface="Times New Roman" panose="02020603050405020304" pitchFamily="18" charset="0"/>
                <a:cs typeface="Times New Roman" panose="02020603050405020304" pitchFamily="18" charset="0"/>
              </a:rPr>
              <a:t>Standare Deviation Error:17.04764565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215265"/>
            <a:ext cx="2851785" cy="736600"/>
          </a:xfrm>
        </p:spPr>
        <p:txBody>
          <a:bodyPr/>
          <a:lstStyle/>
          <a:p>
            <a:pPr algn="just"/>
            <a:r>
              <a:rPr lang="en-IN" altLang="en-US" sz="2400" b="1" dirty="0"/>
              <a:t>      </a:t>
            </a:r>
            <a:r>
              <a:rPr lang="en-US" sz="2400" b="1" dirty="0"/>
              <a:t>RESULT</a:t>
            </a:r>
            <a:endParaRPr lang="en-IN" sz="2400" b="1" dirty="0"/>
          </a:p>
        </p:txBody>
      </p:sp>
      <p:sp>
        <p:nvSpPr>
          <p:cNvPr id="3" name="Text Placeholder 2"/>
          <p:cNvSpPr>
            <a:spLocks noGrp="1"/>
          </p:cNvSpPr>
          <p:nvPr>
            <p:ph type="body" idx="1"/>
          </p:nvPr>
        </p:nvSpPr>
        <p:spPr>
          <a:xfrm>
            <a:off x="457200" y="1210945"/>
            <a:ext cx="4040505" cy="410845"/>
          </a:xfrm>
        </p:spPr>
        <p:txBody>
          <a:bodyPr/>
          <a:lstStyle/>
          <a:p>
            <a:pPr marL="0" indent="0">
              <a:buNone/>
            </a:pPr>
            <a:r>
              <a:rPr lang="en-US" sz="2000" b="1" dirty="0">
                <a:latin typeface="Times New Roman" panose="02020603050405020304" pitchFamily="18" charset="0"/>
                <a:cs typeface="Times New Roman" panose="02020603050405020304" pitchFamily="18" charset="0"/>
              </a:rPr>
              <a:t>3. Antimicrobial Testing</a:t>
            </a:r>
            <a:endParaRPr lang="en-IN" sz="20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447725"/>
            <a:ext cx="3352800" cy="3352800"/>
          </a:xfrm>
          <a:prstGeom prst="rect">
            <a:avLst/>
          </a:prstGeom>
        </p:spPr>
      </p:pic>
      <p:sp>
        <p:nvSpPr>
          <p:cNvPr id="8" name="TextBox 7"/>
          <p:cNvSpPr txBox="1"/>
          <p:nvPr/>
        </p:nvSpPr>
        <p:spPr>
          <a:xfrm>
            <a:off x="4538345" y="4876800"/>
            <a:ext cx="4697730" cy="64516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 C: </a:t>
            </a:r>
            <a:r>
              <a:rPr lang="en-IN" b="1" dirty="0">
                <a:solidFill>
                  <a:srgbClr val="222222"/>
                </a:solidFill>
                <a:latin typeface="Times New Roman" panose="02020603050405020304" pitchFamily="18" charset="0"/>
              </a:rPr>
              <a:t>Escherichia Coli </a:t>
            </a:r>
            <a:r>
              <a:rPr lang="en-IN" dirty="0">
                <a:solidFill>
                  <a:srgbClr val="222222"/>
                </a:solidFill>
                <a:latin typeface="Times New Roman" panose="02020603050405020304" pitchFamily="18" charset="0"/>
              </a:rPr>
              <a:t>(ATCC 25922) on PLA</a:t>
            </a:r>
          </a:p>
          <a:p>
            <a:r>
              <a:rPr lang="en-IN" dirty="0">
                <a:solidFill>
                  <a:srgbClr val="222222"/>
                </a:solidFill>
                <a:latin typeface="Times New Roman" panose="02020603050405020304" pitchFamily="18" charset="0"/>
              </a:rPr>
              <a:t>scaffold incubated at 37 </a:t>
            </a:r>
            <a:r>
              <a:rPr lang="en-IN" dirty="0" err="1">
                <a:solidFill>
                  <a:srgbClr val="222222"/>
                </a:solidFill>
                <a:latin typeface="Times New Roman" panose="02020603050405020304" pitchFamily="18" charset="0"/>
              </a:rPr>
              <a:t>deg</a:t>
            </a:r>
            <a:r>
              <a:rPr lang="en-IN" dirty="0">
                <a:solidFill>
                  <a:srgbClr val="222222"/>
                </a:solidFill>
                <a:latin typeface="Times New Roman" panose="02020603050405020304" pitchFamily="18" charset="0"/>
              </a:rPr>
              <a:t> </a:t>
            </a:r>
            <a:r>
              <a:rPr lang="en-IN" dirty="0" err="1">
                <a:solidFill>
                  <a:srgbClr val="222222"/>
                </a:solidFill>
                <a:latin typeface="Times New Roman" panose="02020603050405020304" pitchFamily="18" charset="0"/>
              </a:rPr>
              <a:t>Celcius</a:t>
            </a:r>
            <a:r>
              <a:rPr lang="en-IN" dirty="0">
                <a:solidFill>
                  <a:srgbClr val="222222"/>
                </a:solidFill>
                <a:latin typeface="Times New Roman" panose="02020603050405020304" pitchFamily="18" charset="0"/>
              </a:rPr>
              <a:t> for 24 hours</a:t>
            </a:r>
            <a:r>
              <a:rPr lang="en-US" dirty="0">
                <a:latin typeface="Times New Roman" panose="02020603050405020304" pitchFamily="18" charset="0"/>
                <a:cs typeface="Times New Roman" panose="02020603050405020304" pitchFamily="18" charset="0"/>
              </a:rPr>
              <a:t>  </a:t>
            </a:r>
            <a:endParaRPr lang="en-IN" dirty="0"/>
          </a:p>
        </p:txBody>
      </p:sp>
      <p:cxnSp>
        <p:nvCxnSpPr>
          <p:cNvPr id="10" name="Straight Arrow Connector 9"/>
          <p:cNvCxnSpPr/>
          <p:nvPr/>
        </p:nvCxnSpPr>
        <p:spPr>
          <a:xfrm>
            <a:off x="6019800" y="2362200"/>
            <a:ext cx="2362200" cy="0"/>
          </a:xfrm>
          <a:prstGeom prst="straightConnector1">
            <a:avLst/>
          </a:prstGeom>
          <a:ln>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5833909" y="3654425"/>
            <a:ext cx="2395855" cy="384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7010093" y="3276825"/>
            <a:ext cx="1295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8305800" y="2133600"/>
            <a:ext cx="892810" cy="64516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+ve contr</a:t>
            </a:r>
            <a:r>
              <a:rPr lang="en-IN" b="1" dirty="0">
                <a:latin typeface="Times New Roman" panose="02020603050405020304" pitchFamily="18" charset="0"/>
                <a:cs typeface="Times New Roman" panose="02020603050405020304" pitchFamily="18" charset="0"/>
              </a:rPr>
              <a:t>ol</a:t>
            </a:r>
            <a:endParaRPr lang="en-IN" dirty="0"/>
          </a:p>
        </p:txBody>
      </p:sp>
      <p:sp>
        <p:nvSpPr>
          <p:cNvPr id="23" name="TextBox 22"/>
          <p:cNvSpPr txBox="1"/>
          <p:nvPr/>
        </p:nvSpPr>
        <p:spPr>
          <a:xfrm>
            <a:off x="8229866" y="3772307"/>
            <a:ext cx="1143000"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-ve contr</a:t>
            </a:r>
            <a:r>
              <a:rPr lang="en-IN" b="1" dirty="0">
                <a:latin typeface="Times New Roman" panose="02020603050405020304" pitchFamily="18" charset="0"/>
                <a:cs typeface="Times New Roman" panose="02020603050405020304" pitchFamily="18" charset="0"/>
              </a:rPr>
              <a:t>ol</a:t>
            </a:r>
            <a:endParaRPr lang="en-IN" dirty="0"/>
          </a:p>
        </p:txBody>
      </p:sp>
      <p:sp>
        <p:nvSpPr>
          <p:cNvPr id="24" name="TextBox 23"/>
          <p:cNvSpPr txBox="1"/>
          <p:nvPr/>
        </p:nvSpPr>
        <p:spPr>
          <a:xfrm>
            <a:off x="8305739" y="3167724"/>
            <a:ext cx="11430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Sample</a:t>
            </a:r>
            <a:endParaRPr lang="en-IN" dirty="0"/>
          </a:p>
        </p:txBody>
      </p:sp>
      <p:sp>
        <p:nvSpPr>
          <p:cNvPr id="26" name="TextBox 25"/>
          <p:cNvSpPr txBox="1"/>
          <p:nvPr/>
        </p:nvSpPr>
        <p:spPr>
          <a:xfrm>
            <a:off x="76200" y="1621790"/>
            <a:ext cx="3776980" cy="1033780"/>
          </a:xfrm>
          <a:prstGeom prst="rect">
            <a:avLst/>
          </a:prstGeom>
          <a:noFill/>
        </p:spPr>
        <p:txBody>
          <a:bodyPr wrap="square">
            <a:noAutofit/>
          </a:bodyPr>
          <a:lstStyle/>
          <a:p>
            <a:pPr marL="285750" indent="-285750">
              <a:buFont typeface="Arial" panose="020B0604020202020204" pitchFamily="34" charset="0"/>
              <a:buChar char="•"/>
            </a:pPr>
            <a:r>
              <a:rPr lang="en-US" sz="1800" dirty="0">
                <a:solidFill>
                  <a:srgbClr val="222222"/>
                </a:solidFill>
                <a:latin typeface="Times New Roman" panose="02020603050405020304" pitchFamily="18" charset="0"/>
              </a:rPr>
              <a:t>A modification of the Kirby–Bauer antibiotic sensitivity test. </a:t>
            </a:r>
          </a:p>
          <a:p>
            <a:pPr marL="285750" indent="-285750">
              <a:buFont typeface="Arial" panose="020B0604020202020204" pitchFamily="34" charset="0"/>
              <a:buChar char="•"/>
            </a:pPr>
            <a:r>
              <a:rPr lang="en-IN" sz="1800" dirty="0">
                <a:solidFill>
                  <a:srgbClr val="222222"/>
                </a:solidFill>
                <a:latin typeface="Times New Roman" panose="02020603050405020304" pitchFamily="18" charset="0"/>
              </a:rPr>
              <a:t>Gentamycin Disc is the </a:t>
            </a:r>
            <a:r>
              <a:rPr lang="en-US" sz="1800" dirty="0">
                <a:solidFill>
                  <a:srgbClr val="222222"/>
                </a:solidFill>
                <a:latin typeface="Times New Roman" panose="02020603050405020304" pitchFamily="18" charset="0"/>
              </a:rPr>
              <a:t>Positive Control used here.</a:t>
            </a:r>
          </a:p>
          <a:p>
            <a:pPr marL="285750" indent="-285750">
              <a:buFont typeface="Arial" panose="020B0604020202020204" pitchFamily="34" charset="0"/>
              <a:buChar char="•"/>
            </a:pPr>
            <a:r>
              <a:rPr lang="en-US" sz="1800" dirty="0">
                <a:solidFill>
                  <a:srgbClr val="222222"/>
                </a:solidFill>
                <a:latin typeface="Times New Roman" panose="02020603050405020304" pitchFamily="18" charset="0"/>
              </a:rPr>
              <a:t>DMSO(Di-Methyl-Sulfoxide) </a:t>
            </a:r>
            <a:r>
              <a:rPr lang="en-IN" sz="1800" dirty="0">
                <a:solidFill>
                  <a:srgbClr val="222222"/>
                </a:solidFill>
                <a:latin typeface="Times New Roman" panose="02020603050405020304" pitchFamily="18" charset="0"/>
              </a:rPr>
              <a:t>is the </a:t>
            </a:r>
            <a:r>
              <a:rPr lang="en-US" sz="1800" dirty="0">
                <a:solidFill>
                  <a:srgbClr val="222222"/>
                </a:solidFill>
                <a:latin typeface="Times New Roman" panose="02020603050405020304" pitchFamily="18" charset="0"/>
              </a:rPr>
              <a:t>Negative Control used here.</a:t>
            </a:r>
          </a:p>
          <a:p>
            <a:pPr marL="285750" indent="-285750">
              <a:buFont typeface="Arial" panose="020B0604020202020204" pitchFamily="34" charset="0"/>
              <a:buChar char="•"/>
            </a:pPr>
            <a:r>
              <a:rPr lang="en-US" sz="1800" dirty="0">
                <a:solidFill>
                  <a:srgbClr val="222222"/>
                </a:solidFill>
                <a:latin typeface="Times New Roman" panose="02020603050405020304" pitchFamily="18" charset="0"/>
              </a:rPr>
              <a:t>Clinical isolates were cultured and Nutrient agar plates (100 mm) were prepared and 100 μL of bacterial suspension (1.5 × 108 CFU/mL) was spread across the plate to form a lawn culture.</a:t>
            </a:r>
          </a:p>
          <a:p>
            <a:pPr marL="285750" indent="-285750">
              <a:buFont typeface="Arial" panose="020B0604020202020204" pitchFamily="34" charset="0"/>
              <a:buChar char="•"/>
            </a:pPr>
            <a:r>
              <a:rPr lang="en-IN" altLang="en-US" sz="1800" b="1" dirty="0">
                <a:solidFill>
                  <a:srgbClr val="222222"/>
                </a:solidFill>
                <a:latin typeface="Times New Roman" panose="02020603050405020304" pitchFamily="18" charset="0"/>
              </a:rPr>
              <a:t>Observed Zone of Inhibition</a:t>
            </a:r>
            <a:endParaRPr lang="en-US" sz="1800" b="1" dirty="0">
              <a:solidFill>
                <a:srgbClr val="222222"/>
              </a:solidFill>
              <a:latin typeface="Times New Roman" panose="02020603050405020304" pitchFamily="18" charset="0"/>
            </a:endParaRPr>
          </a:p>
          <a:p>
            <a:pPr marL="285750" indent="-285750">
              <a:buFont typeface="Arial" panose="020B0604020202020204" pitchFamily="34" charset="0"/>
              <a:buChar char="•"/>
            </a:pPr>
            <a:endParaRPr lang="en-IN" sz="1800" b="1" dirty="0"/>
          </a:p>
        </p:txBody>
      </p:sp>
      <p:pic>
        <p:nvPicPr>
          <p:cNvPr id="21511" name="Picture 14"/>
          <p:cNvPicPr>
            <a:picLocks noChangeAspect="1"/>
          </p:cNvPicPr>
          <p:nvPr/>
        </p:nvPicPr>
        <p:blipFill>
          <a:blip r:embed="rId3"/>
          <a:stretch>
            <a:fillRect/>
          </a:stretch>
        </p:blipFill>
        <p:spPr>
          <a:xfrm>
            <a:off x="76200" y="163195"/>
            <a:ext cx="990600" cy="1055688"/>
          </a:xfrm>
          <a:prstGeom prst="rect">
            <a:avLst/>
          </a:prstGeom>
          <a:noFill/>
          <a:ln w="9525">
            <a:noFill/>
          </a:ln>
        </p:spPr>
      </p:pic>
      <p:pic>
        <p:nvPicPr>
          <p:cNvPr id="15365" name="Picture 1"/>
          <p:cNvPicPr>
            <a:picLocks noGrp="1" noChangeAspect="1"/>
          </p:cNvPicPr>
          <p:nvPr>
            <p:ph sz="quarter" idx="4"/>
          </p:nvPr>
        </p:nvPicPr>
        <p:blipFill>
          <a:blip r:embed="rId4"/>
          <a:stretch>
            <a:fillRect/>
          </a:stretch>
        </p:blipFill>
        <p:spPr>
          <a:xfrm>
            <a:off x="8077200" y="215265"/>
            <a:ext cx="930275" cy="800100"/>
          </a:xfrm>
          <a:prstGeom prst="rect">
            <a:avLst/>
          </a:prstGeom>
          <a:noFill/>
          <a:ln w="9525">
            <a:noFill/>
          </a:ln>
        </p:spPr>
      </p:pic>
      <p:sp>
        <p:nvSpPr>
          <p:cNvPr id="5" name="Slide Number Placeholder 4"/>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17</a:t>
            </a:fld>
            <a:endParaRPr lang="en-US" strike="noStrike" noProof="1">
              <a:latin typeface="Arial" panose="020B0604020202020204" pitchFamily="34" charset="0"/>
            </a:endParaRPr>
          </a:p>
        </p:txBody>
      </p:sp>
      <p:sp>
        <p:nvSpPr>
          <p:cNvPr id="7" name="Footer Placeholder 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Date Placeholder 8"/>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graphicFrame>
        <p:nvGraphicFramePr>
          <p:cNvPr id="4" name="Content Placeholder 3"/>
          <p:cNvGraphicFramePr>
            <a:graphicFrameLocks noGrp="1"/>
          </p:cNvGraphicFramePr>
          <p:nvPr>
            <p:ph sz="half" idx="2"/>
          </p:nvPr>
        </p:nvGraphicFramePr>
        <p:xfrm>
          <a:off x="228600" y="5336540"/>
          <a:ext cx="4259580" cy="876300"/>
        </p:xfrm>
        <a:graphic>
          <a:graphicData uri="http://schemas.openxmlformats.org/drawingml/2006/table">
            <a:tbl>
              <a:tblPr/>
              <a:tblGrid>
                <a:gridCol w="2129790">
                  <a:extLst>
                    <a:ext uri="{9D8B030D-6E8A-4147-A177-3AD203B41FA5}">
                      <a16:colId xmlns:a16="http://schemas.microsoft.com/office/drawing/2014/main" val="20000"/>
                    </a:ext>
                  </a:extLst>
                </a:gridCol>
                <a:gridCol w="2129790">
                  <a:extLst>
                    <a:ext uri="{9D8B030D-6E8A-4147-A177-3AD203B41FA5}">
                      <a16:colId xmlns:a16="http://schemas.microsoft.com/office/drawing/2014/main" val="20001"/>
                    </a:ext>
                  </a:extLst>
                </a:gridCol>
              </a:tblGrid>
              <a:tr h="474980">
                <a:tc>
                  <a:txBody>
                    <a:bodyPr/>
                    <a:lstStyle/>
                    <a:p>
                      <a:pPr indent="0">
                        <a:buNone/>
                      </a:pPr>
                      <a:r>
                        <a:rPr lang="en-US" sz="1800" b="0">
                          <a:solidFill>
                            <a:srgbClr val="0D0D0D"/>
                          </a:solidFill>
                          <a:latin typeface="Times New Roman" panose="02020603050405020304" pitchFamily="18" charset="0"/>
                          <a:cs typeface="Times New Roman" panose="02020603050405020304" pitchFamily="18" charset="0"/>
                        </a:rPr>
                        <a:t>Bacteria used</a:t>
                      </a:r>
                      <a:endParaRPr lang="en-US" sz="1800" b="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rgbClr val="0D0D0D"/>
                          </a:solidFill>
                          <a:latin typeface="Times New Roman" panose="02020603050405020304" pitchFamily="18" charset="0"/>
                          <a:cs typeface="Times New Roman" panose="02020603050405020304" pitchFamily="18" charset="0"/>
                        </a:rPr>
                        <a:t>Zone of inhibition</a:t>
                      </a:r>
                      <a:endParaRPr lang="en-US" sz="1800" b="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0360">
                <a:tc>
                  <a:txBody>
                    <a:bodyPr/>
                    <a:lstStyle/>
                    <a:p>
                      <a:pPr indent="0">
                        <a:buNone/>
                      </a:pPr>
                      <a:r>
                        <a:rPr lang="en-US" sz="1800" b="0">
                          <a:solidFill>
                            <a:srgbClr val="0D0D0D"/>
                          </a:solidFill>
                          <a:latin typeface="Times New Roman" panose="02020603050405020304" pitchFamily="18" charset="0"/>
                          <a:cs typeface="Times New Roman" panose="02020603050405020304" pitchFamily="18" charset="0"/>
                        </a:rPr>
                        <a:t>E Coli</a:t>
                      </a:r>
                      <a:endParaRPr lang="en-US" sz="1800" b="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rgbClr val="0D0D0D"/>
                          </a:solidFill>
                          <a:latin typeface="Times New Roman" panose="02020603050405020304" pitchFamily="18" charset="0"/>
                          <a:cs typeface="Times New Roman" panose="02020603050405020304" pitchFamily="18" charset="0"/>
                        </a:rPr>
                        <a:t>1.2 cm</a:t>
                      </a:r>
                      <a:endParaRPr lang="en-US" sz="1800" b="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3500" marR="63500" marT="63500" marB="635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Picture 1"/>
          <p:cNvPicPr>
            <a:picLocks noGrp="1" noChangeAspect="1"/>
          </p:cNvPicPr>
          <p:nvPr>
            <p:ph sz="half" idx="2"/>
          </p:nvPr>
        </p:nvPicPr>
        <p:blipFill>
          <a:blip r:embed="rId2"/>
          <a:stretch>
            <a:fillRect/>
          </a:stretch>
        </p:blipFill>
        <p:spPr>
          <a:xfrm>
            <a:off x="7924800" y="228600"/>
            <a:ext cx="1118235" cy="976630"/>
          </a:xfrm>
          <a:prstGeom prst="rect">
            <a:avLst/>
          </a:prstGeom>
          <a:noFill/>
          <a:ln w="9525">
            <a:noFill/>
          </a:ln>
        </p:spPr>
      </p:pic>
      <p:pic>
        <p:nvPicPr>
          <p:cNvPr id="21511" name="Picture 14"/>
          <p:cNvPicPr>
            <a:picLocks noGrp="1" noChangeAspect="1"/>
          </p:cNvPicPr>
          <p:nvPr>
            <p:ph sz="half" idx="1"/>
          </p:nvPr>
        </p:nvPicPr>
        <p:blipFill>
          <a:blip r:embed="rId3"/>
          <a:stretch>
            <a:fillRect/>
          </a:stretch>
        </p:blipFill>
        <p:spPr>
          <a:xfrm>
            <a:off x="76200" y="179705"/>
            <a:ext cx="1099185" cy="934720"/>
          </a:xfrm>
          <a:prstGeom prst="rect">
            <a:avLst/>
          </a:prstGeom>
          <a:noFill/>
          <a:ln w="9525">
            <a:noFill/>
          </a:ln>
        </p:spPr>
      </p:pic>
      <p:sp>
        <p:nvSpPr>
          <p:cNvPr id="7" name="Text Box 6"/>
          <p:cNvSpPr txBox="1"/>
          <p:nvPr/>
        </p:nvSpPr>
        <p:spPr>
          <a:xfrm>
            <a:off x="3810000" y="457200"/>
            <a:ext cx="2181225" cy="460375"/>
          </a:xfrm>
          <a:prstGeom prst="rect">
            <a:avLst/>
          </a:prstGeom>
          <a:noFill/>
        </p:spPr>
        <p:txBody>
          <a:bodyPr wrap="square" rtlCol="0">
            <a:spAutoFit/>
          </a:bodyPr>
          <a:lstStyle/>
          <a:p>
            <a:r>
              <a:rPr lang="en-IN" altLang="en-US" sz="2400" b="1">
                <a:latin typeface="Times New Roman" panose="02020603050405020304" pitchFamily="18" charset="0"/>
                <a:cs typeface="Times New Roman" panose="02020603050405020304" pitchFamily="18" charset="0"/>
              </a:rPr>
              <a:t>RESULT</a:t>
            </a:r>
          </a:p>
        </p:txBody>
      </p:sp>
      <p:sp>
        <p:nvSpPr>
          <p:cNvPr id="8" name="Text Box 7"/>
          <p:cNvSpPr txBox="1"/>
          <p:nvPr/>
        </p:nvSpPr>
        <p:spPr>
          <a:xfrm>
            <a:off x="76200" y="1371600"/>
            <a:ext cx="4603750" cy="4345305"/>
          </a:xfrm>
          <a:prstGeom prst="rect">
            <a:avLst/>
          </a:prstGeom>
          <a:noFill/>
        </p:spPr>
        <p:txBody>
          <a:bodyPr wrap="square" rtlCol="0">
            <a:noAutofit/>
          </a:bodyPr>
          <a:lstStyle/>
          <a:p>
            <a:endParaRPr lang="en-US"/>
          </a:p>
        </p:txBody>
      </p:sp>
      <p:pic>
        <p:nvPicPr>
          <p:cNvPr id="56" name="image2.jpg" descr="1000093534"/>
          <p:cNvPicPr preferRelativeResize="0"/>
          <p:nvPr/>
        </p:nvPicPr>
        <p:blipFill>
          <a:blip r:embed="rId4"/>
          <a:srcRect r="20848"/>
          <a:stretch>
            <a:fillRect/>
          </a:stretch>
        </p:blipFill>
        <p:spPr>
          <a:xfrm>
            <a:off x="5483860" y="1447800"/>
            <a:ext cx="3394075" cy="4186555"/>
          </a:xfrm>
          <a:prstGeom prst="rect">
            <a:avLst/>
          </a:prstGeom>
        </p:spPr>
      </p:pic>
      <p:sp>
        <p:nvSpPr>
          <p:cNvPr id="102" name="Text Box 101"/>
          <p:cNvSpPr txBox="1"/>
          <p:nvPr/>
        </p:nvSpPr>
        <p:spPr>
          <a:xfrm>
            <a:off x="3694430" y="5867400"/>
            <a:ext cx="5348605" cy="368300"/>
          </a:xfrm>
          <a:prstGeom prst="rect">
            <a:avLst/>
          </a:prstGeom>
          <a:noFill/>
          <a:ln w="9525">
            <a:noFill/>
          </a:ln>
        </p:spPr>
        <p:txBody>
          <a:bodyPr wrap="square">
            <a:spAutoFit/>
          </a:bodyPr>
          <a:lstStyle/>
          <a:p>
            <a:pPr indent="1219200"/>
            <a:r>
              <a:rPr lang="en-US" sz="1800">
                <a:solidFill>
                  <a:srgbClr val="0D0D0D"/>
                </a:solidFill>
                <a:latin typeface="Times New Roman" panose="02020603050405020304" pitchFamily="18" charset="0"/>
              </a:rPr>
              <a:t>Fig.Final result obtained in swelling st</a:t>
            </a:r>
            <a:r>
              <a:rPr lang="en-IN" altLang="en-US" sz="1800">
                <a:solidFill>
                  <a:srgbClr val="0D0D0D"/>
                </a:solidFill>
                <a:latin typeface="Times New Roman" panose="02020603050405020304" pitchFamily="18" charset="0"/>
              </a:rPr>
              <a:t>udy</a:t>
            </a:r>
          </a:p>
        </p:txBody>
      </p:sp>
      <p:sp>
        <p:nvSpPr>
          <p:cNvPr id="9" name="Text Box 8"/>
          <p:cNvSpPr txBox="1"/>
          <p:nvPr/>
        </p:nvSpPr>
        <p:spPr>
          <a:xfrm>
            <a:off x="457200" y="1295400"/>
            <a:ext cx="4501515" cy="5077460"/>
          </a:xfrm>
          <a:prstGeom prst="rect">
            <a:avLst/>
          </a:prstGeom>
          <a:noFill/>
        </p:spPr>
        <p:txBody>
          <a:bodyPr wrap="square" rtlCol="0">
            <a:spAutoFit/>
          </a:bodyPr>
          <a:lstStyle/>
          <a:p>
            <a:r>
              <a:rPr lang="en-IN" altLang="en-US" b="1">
                <a:latin typeface="Times New Roman" panose="02020603050405020304" pitchFamily="18" charset="0"/>
                <a:cs typeface="Times New Roman" panose="02020603050405020304" pitchFamily="18" charset="0"/>
              </a:rPr>
              <a:t>4.Swelling study</a:t>
            </a:r>
            <a:endParaRPr lang="en-US" b="1">
              <a:latin typeface="Times New Roman" panose="02020603050405020304" pitchFamily="18" charset="0"/>
              <a:cs typeface="Times New Roman" panose="02020603050405020304" pitchFamily="18" charset="0"/>
            </a:endParaRPr>
          </a:p>
          <a:p>
            <a:endParaRPr lang="en-IN" altLang="en-US" b="1">
              <a:latin typeface="Times New Roman" panose="02020603050405020304" pitchFamily="18" charset="0"/>
              <a:cs typeface="Times New Roman" panose="02020603050405020304" pitchFamily="18" charset="0"/>
            </a:endParaRPr>
          </a:p>
          <a:p>
            <a:pPr algn="just"/>
            <a:r>
              <a:rPr lang="en-IN" altLang="en-US" b="1">
                <a:latin typeface="Times New Roman" panose="02020603050405020304" pitchFamily="18" charset="0"/>
                <a:cs typeface="Times New Roman" panose="02020603050405020304" pitchFamily="18" charset="0"/>
              </a:rPr>
              <a:t>Purpose:</a:t>
            </a:r>
          </a:p>
          <a:p>
            <a:pPr marL="285750" indent="-285750" algn="just">
              <a:buFont typeface="Arial" panose="020B0604020202020204" pitchFamily="34" charset="0"/>
              <a:buChar char="•"/>
            </a:pPr>
            <a:r>
              <a:rPr lang="en-IN" altLang="en-US" b="1">
                <a:latin typeface="Times New Roman" panose="02020603050405020304" pitchFamily="18" charset="0"/>
                <a:cs typeface="Times New Roman" panose="02020603050405020304" pitchFamily="18" charset="0"/>
              </a:rPr>
              <a:t> </a:t>
            </a:r>
            <a:r>
              <a:rPr lang="en-IN" altLang="en-US">
                <a:latin typeface="Times New Roman" panose="02020603050405020304" pitchFamily="18" charset="0"/>
                <a:cs typeface="Times New Roman" panose="02020603050405020304" pitchFamily="18" charset="0"/>
              </a:rPr>
              <a:t>This method helps evaluate the scaffold's ability to absorb fluids, which is important for applications such as drug delivery or tissue engineering. </a:t>
            </a:r>
          </a:p>
          <a:p>
            <a:pPr marL="285750" indent="-285750" algn="just">
              <a:buFont typeface="Arial" panose="020B0604020202020204" pitchFamily="34" charset="0"/>
              <a:buChar char="•"/>
            </a:pPr>
            <a:r>
              <a:rPr lang="en-IN" altLang="en-US">
                <a:latin typeface="Times New Roman" panose="02020603050405020304" pitchFamily="18" charset="0"/>
                <a:cs typeface="Times New Roman" panose="02020603050405020304" pitchFamily="18" charset="0"/>
              </a:rPr>
              <a:t>By monitoring changes in size or weight, researchers can assess the extent of swelling exhibited by the scaffold and understand its response to different environmental conditions</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Swelling study was calculated using the formula           </a:t>
            </a:r>
          </a:p>
          <a:p>
            <a:r>
              <a:rPr lang="en-US">
                <a:latin typeface="Times New Roman" panose="02020603050405020304" pitchFamily="18" charset="0"/>
                <a:cs typeface="Times New Roman" panose="02020603050405020304" pitchFamily="18" charset="0"/>
              </a:rPr>
              <a:t> </a:t>
            </a:r>
            <a:r>
              <a:rPr lang="en-IN" altLang="en-US">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 DS= (w1-w2)/w2*100%</a:t>
            </a:r>
          </a:p>
          <a:p>
            <a:r>
              <a:rPr lang="en-US">
                <a:latin typeface="Times New Roman" panose="02020603050405020304" pitchFamily="18" charset="0"/>
                <a:cs typeface="Times New Roman" panose="02020603050405020304" pitchFamily="18" charset="0"/>
              </a:rPr>
              <a:t>w1 and w2 are the wet and dry weight of the scaffold </a:t>
            </a:r>
          </a:p>
        </p:txBody>
      </p:sp>
      <p:sp>
        <p:nvSpPr>
          <p:cNvPr id="10" name="Slide Number Placeholder 9"/>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18</a:t>
            </a:fld>
            <a:endParaRPr lang="en-US" strike="noStrike" noProof="1">
              <a:latin typeface="Arial" panose="020B0604020202020204" pitchFamily="34" charset="0"/>
            </a:endParaRPr>
          </a:p>
        </p:txBody>
      </p:sp>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Date Placeholder 1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altLang="en-US" sz="2400"/>
              <a:t>   </a:t>
            </a:r>
            <a:r>
              <a:rPr lang="en-IN" altLang="en-US" sz="2400" b="1"/>
              <a:t>Swelling Study Result Visual  Representation</a:t>
            </a:r>
          </a:p>
        </p:txBody>
      </p:sp>
      <p:graphicFrame>
        <p:nvGraphicFramePr>
          <p:cNvPr id="6" name="Content Placeholder 5"/>
          <p:cNvGraphicFramePr>
            <a:graphicFrameLocks noGrp="1"/>
          </p:cNvGraphicFramePr>
          <p:nvPr>
            <p:ph sz="half" idx="2"/>
          </p:nvPr>
        </p:nvGraphicFramePr>
        <p:xfrm>
          <a:off x="635000" y="1600200"/>
          <a:ext cx="8051800" cy="4420870"/>
        </p:xfrm>
        <a:graphic>
          <a:graphicData uri="http://schemas.openxmlformats.org/drawingml/2006/chart">
            <c:chart xmlns:c="http://schemas.openxmlformats.org/drawingml/2006/chart" xmlns:r="http://schemas.openxmlformats.org/officeDocument/2006/relationships" r:id="rId2"/>
          </a:graphicData>
        </a:graphic>
      </p:graphicFrame>
      <p:pic>
        <p:nvPicPr>
          <p:cNvPr id="21511" name="Picture 14"/>
          <p:cNvPicPr>
            <a:picLocks noGrp="1" noChangeAspect="1"/>
          </p:cNvPicPr>
          <p:nvPr>
            <p:ph sz="half" idx="1"/>
          </p:nvPr>
        </p:nvPicPr>
        <p:blipFill>
          <a:blip r:embed="rId3"/>
          <a:stretch>
            <a:fillRect/>
          </a:stretch>
        </p:blipFill>
        <p:spPr>
          <a:xfrm>
            <a:off x="152400" y="152400"/>
            <a:ext cx="1016000" cy="1016000"/>
          </a:xfrm>
          <a:prstGeom prst="rect">
            <a:avLst/>
          </a:prstGeom>
          <a:noFill/>
          <a:ln w="9525">
            <a:noFill/>
          </a:ln>
        </p:spPr>
      </p:pic>
      <p:pic>
        <p:nvPicPr>
          <p:cNvPr id="15365" name="Picture 1"/>
          <p:cNvPicPr>
            <a:picLocks noChangeAspect="1"/>
          </p:cNvPicPr>
          <p:nvPr/>
        </p:nvPicPr>
        <p:blipFill>
          <a:blip r:embed="rId4"/>
          <a:stretch>
            <a:fillRect/>
          </a:stretch>
        </p:blipFill>
        <p:spPr>
          <a:xfrm>
            <a:off x="7980045" y="163195"/>
            <a:ext cx="1089660" cy="875030"/>
          </a:xfrm>
          <a:prstGeom prst="rect">
            <a:avLst/>
          </a:prstGeom>
          <a:noFill/>
          <a:ln w="9525">
            <a:noFill/>
          </a:ln>
        </p:spPr>
      </p:pic>
      <p:sp>
        <p:nvSpPr>
          <p:cNvPr id="9" name="Slide Number Placeholder 8"/>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19</a:t>
            </a:fld>
            <a:endParaRPr lang="en-US" strike="noStrike" noProof="1">
              <a:latin typeface="Arial" panose="020B0604020202020204" pitchFamily="34" charset="0"/>
            </a:endParaRPr>
          </a:p>
        </p:txBody>
      </p:sp>
      <p:sp>
        <p:nvSpPr>
          <p:cNvPr id="10" name="Footer Placeholder 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Date Placeholder 10"/>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a:xfrm>
            <a:off x="457200" y="125413"/>
            <a:ext cx="8229600" cy="1143000"/>
          </a:xfrm>
        </p:spPr>
        <p:txBody>
          <a:bodyPr vert="horz" wrap="square" lIns="91440" tIns="45720" rIns="91440" bIns="45720" anchor="ctr" anchorCtr="0"/>
          <a:lstStyle/>
          <a:p>
            <a:pPr eaLnBrk="1" hangingPunct="1">
              <a:buNone/>
            </a:pPr>
            <a:r>
              <a:rPr lang="en-IN" altLang="x-none" sz="3000" b="1" dirty="0"/>
              <a:t>CONTENTS </a:t>
            </a:r>
            <a:endParaRPr lang="en-IN" altLang="x-none" sz="3000" b="1" dirty="0">
              <a:ea typeface="Tahoma" panose="020B0604030504040204" pitchFamily="34" charset="0"/>
            </a:endParaRPr>
          </a:p>
        </p:txBody>
      </p:sp>
      <p:sp>
        <p:nvSpPr>
          <p:cNvPr id="6146" name="Slide Number Placeholder 5"/>
          <p:cNvSpPr>
            <a:spLocks noGrp="1"/>
          </p:cNvSpPr>
          <p:nvPr>
            <p:ph type="sldNum" sz="quarter" idx="12"/>
          </p:nvPr>
        </p:nvSpPr>
        <p:spPr>
          <a:noFill/>
          <a:ln>
            <a:noFill/>
          </a:ln>
        </p:spPr>
        <p:txBody>
          <a:bodyPr vert="horz"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IN" altLang="x-none" sz="1200" dirty="0">
                <a:solidFill>
                  <a:srgbClr val="898989"/>
                </a:solidFill>
                <a:latin typeface="Times New Roman" panose="02020603050405020304" pitchFamily="18" charset="0"/>
              </a:rPr>
              <a:t>2</a:t>
            </a:fld>
            <a:endParaRPr lang="en-IN" altLang="x-none" sz="1200" dirty="0">
              <a:solidFill>
                <a:srgbClr val="898989"/>
              </a:solidFill>
              <a:latin typeface="Times New Roman" panose="02020603050405020304" pitchFamily="18" charset="0"/>
              <a:ea typeface="Times New Roman" panose="02020603050405020304" pitchFamily="18" charset="0"/>
            </a:endParaRPr>
          </a:p>
        </p:txBody>
      </p:sp>
      <p:sp>
        <p:nvSpPr>
          <p:cNvPr id="11" name="Footer Placeholder 9"/>
          <p:cNvSpPr txBox="1">
            <a:spLocks noGrp="1"/>
          </p:cNvSpPr>
          <p:nvPr>
            <p:ph type="ftr" sz="quarter" idx="11"/>
          </p:nvPr>
        </p:nvSpPr>
        <p:spPr>
          <a:xfrm>
            <a:off x="2843213" y="6303963"/>
            <a:ext cx="4471988" cy="417513"/>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sp>
        <p:nvSpPr>
          <p:cNvPr id="3078" name="Subtitle 4"/>
          <p:cNvSpPr txBox="1"/>
          <p:nvPr/>
        </p:nvSpPr>
        <p:spPr>
          <a:xfrm>
            <a:off x="914400" y="1600200"/>
            <a:ext cx="7543800" cy="4724400"/>
          </a:xfrm>
          <a:prstGeom prst="rect">
            <a:avLst/>
          </a:prstGeom>
          <a:noFill/>
          <a:ln w="9525">
            <a:noFill/>
          </a:ln>
        </p:spPr>
        <p:txBody>
          <a:bodyPr/>
          <a:lstStyle/>
          <a:p>
            <a:pPr marL="342900" indent="-342900">
              <a:spcBef>
                <a:spcPct val="20000"/>
              </a:spcBef>
              <a:buFont typeface="Arial" panose="020B0604020202020204" pitchFamily="34" charset="0"/>
              <a:buChar char="•"/>
            </a:pPr>
            <a:r>
              <a:rPr sz="2000" noProof="1">
                <a:latin typeface="Times New Roman" panose="02020603050405020304" pitchFamily="18" charset="0"/>
                <a:ea typeface="+mn-ea"/>
                <a:cs typeface="+mn-cs"/>
              </a:rPr>
              <a:t>Aim and Objectives</a:t>
            </a:r>
            <a:endParaRPr sz="2000" noProof="1">
              <a:latin typeface="Times New Roman" panose="02020603050405020304" pitchFamily="18" charset="0"/>
            </a:endParaRPr>
          </a:p>
          <a:p>
            <a:pPr marL="342900" indent="-342900">
              <a:spcBef>
                <a:spcPct val="20000"/>
              </a:spcBef>
              <a:buFont typeface="Arial" panose="020B0604020202020204" pitchFamily="34" charset="0"/>
              <a:buChar char="•"/>
            </a:pPr>
            <a:r>
              <a:rPr lang="en-IN" altLang="x-none" sz="2000" noProof="1">
                <a:latin typeface="Times New Roman" panose="02020603050405020304" pitchFamily="18" charset="0"/>
                <a:ea typeface="+mn-ea"/>
                <a:cs typeface="Times New Roman" panose="02020603050405020304" pitchFamily="18" charset="0"/>
              </a:rPr>
              <a:t>Literature survey</a:t>
            </a:r>
            <a:endParaRPr lang="en-IN" altLang="x-none" sz="2000" noProof="1">
              <a:latin typeface="Times New Roman" panose="02020603050405020304" pitchFamily="18" charset="0"/>
              <a:cs typeface="Times New Roman" panose="02020603050405020304" pitchFamily="18" charset="0"/>
            </a:endParaRPr>
          </a:p>
          <a:p>
            <a:pPr marL="342900" indent="-342900">
              <a:spcBef>
                <a:spcPct val="20000"/>
              </a:spcBef>
              <a:buFont typeface="Arial" panose="020B0604020202020204" pitchFamily="34" charset="0"/>
              <a:buChar char="•"/>
            </a:pPr>
            <a:r>
              <a:rPr sz="2000" noProof="1">
                <a:latin typeface="Times New Roman" panose="02020603050405020304" pitchFamily="18" charset="0"/>
                <a:ea typeface="+mn-ea"/>
                <a:cs typeface="+mn-cs"/>
              </a:rPr>
              <a:t>Existing and Proposed Methodology</a:t>
            </a:r>
            <a:endParaRPr sz="2000" noProof="1">
              <a:latin typeface="Times New Roman" panose="02020603050405020304" pitchFamily="18" charset="0"/>
            </a:endParaRPr>
          </a:p>
          <a:p>
            <a:pPr marL="342900" indent="-342900">
              <a:spcBef>
                <a:spcPct val="20000"/>
              </a:spcBef>
              <a:buFont typeface="Arial" panose="020B0604020202020204" pitchFamily="34" charset="0"/>
              <a:buChar char="•"/>
            </a:pPr>
            <a:r>
              <a:rPr lang="en-IN" sz="2000" noProof="1">
                <a:latin typeface="Times New Roman" panose="02020603050405020304" pitchFamily="18" charset="0"/>
                <a:ea typeface="+mn-ea"/>
                <a:cs typeface="+mn-cs"/>
              </a:rPr>
              <a:t>Previous Work</a:t>
            </a:r>
            <a:endParaRPr lang="en-IN" sz="2000" noProof="1">
              <a:latin typeface="Times New Roman" panose="02020603050405020304" pitchFamily="18" charset="0"/>
            </a:endParaRPr>
          </a:p>
          <a:p>
            <a:pPr marL="342900" indent="-342900">
              <a:spcBef>
                <a:spcPct val="20000"/>
              </a:spcBef>
              <a:buFont typeface="Arial" panose="020B0604020202020204" pitchFamily="34" charset="0"/>
              <a:buChar char="•"/>
            </a:pPr>
            <a:r>
              <a:rPr lang="en-IN" sz="2000" noProof="1">
                <a:latin typeface="Times New Roman" panose="02020603050405020304" pitchFamily="18" charset="0"/>
                <a:ea typeface="+mn-ea"/>
                <a:cs typeface="+mn-cs"/>
              </a:rPr>
              <a:t>Software Specification</a:t>
            </a:r>
            <a:endParaRPr lang="en-IN" altLang="x-none" sz="2000" noProof="1">
              <a:latin typeface="Times New Roman" panose="02020603050405020304" pitchFamily="18" charset="0"/>
            </a:endParaRPr>
          </a:p>
          <a:p>
            <a:pPr marL="342900" indent="-342900">
              <a:spcBef>
                <a:spcPct val="20000"/>
              </a:spcBef>
              <a:buFont typeface="Arial" panose="020B0604020202020204" pitchFamily="34" charset="0"/>
              <a:buChar char="•"/>
            </a:pPr>
            <a:r>
              <a:rPr sz="2000" noProof="1">
                <a:latin typeface="Times New Roman" panose="02020603050405020304" pitchFamily="18" charset="0"/>
                <a:ea typeface="+mn-ea"/>
                <a:cs typeface="+mn-cs"/>
              </a:rPr>
              <a:t>Results and Discussion</a:t>
            </a:r>
            <a:endParaRPr sz="2000" noProof="1">
              <a:latin typeface="Times New Roman" panose="02020603050405020304" pitchFamily="18" charset="0"/>
            </a:endParaRPr>
          </a:p>
          <a:p>
            <a:pPr marL="342900" indent="-342900">
              <a:spcBef>
                <a:spcPct val="20000"/>
              </a:spcBef>
              <a:buFont typeface="Arial" panose="020B0604020202020204" pitchFamily="34" charset="0"/>
              <a:buChar char="•"/>
            </a:pPr>
            <a:r>
              <a:rPr sz="2000" noProof="1">
                <a:latin typeface="Times New Roman" panose="02020603050405020304" pitchFamily="18" charset="0"/>
                <a:ea typeface="+mn-ea"/>
                <a:cs typeface="+mn-cs"/>
              </a:rPr>
              <a:t>Conclusion and Future Scope</a:t>
            </a:r>
            <a:endParaRPr sz="2000" noProof="1">
              <a:latin typeface="Times New Roman" panose="02020603050405020304" pitchFamily="18" charset="0"/>
            </a:endParaRPr>
          </a:p>
          <a:p>
            <a:pPr marL="342900" indent="-342900">
              <a:spcBef>
                <a:spcPct val="20000"/>
              </a:spcBef>
              <a:buFont typeface="Arial" panose="020B0604020202020204" pitchFamily="34" charset="0"/>
              <a:buChar char="•"/>
            </a:pPr>
            <a:r>
              <a:rPr lang="en-IN" sz="2000" noProof="1">
                <a:latin typeface="Times New Roman" panose="02020603050405020304" pitchFamily="18" charset="0"/>
                <a:ea typeface="+mn-ea"/>
                <a:cs typeface="+mn-cs"/>
              </a:rPr>
              <a:t>Reference</a:t>
            </a:r>
            <a:endParaRPr sz="2000" noProof="1">
              <a:latin typeface="Times New Roman" panose="02020603050405020304" pitchFamily="18" charset="0"/>
            </a:endParaRPr>
          </a:p>
          <a:p>
            <a:pPr>
              <a:spcBef>
                <a:spcPct val="20000"/>
              </a:spcBef>
              <a:buFont typeface="Arial" panose="020B0604020202020204" pitchFamily="34" charset="0"/>
            </a:pPr>
            <a:r>
              <a:rPr sz="2000" noProof="1">
                <a:latin typeface="Times New Roman" panose="02020603050405020304" pitchFamily="18" charset="0"/>
                <a:ea typeface="+mn-ea"/>
                <a:cs typeface="+mn-cs"/>
              </a:rPr>
              <a:t> </a:t>
            </a:r>
            <a:endParaRPr lang="en-IN" altLang="x-none" sz="2000" noProof="1">
              <a:latin typeface="Times New Roman" panose="02020603050405020304" pitchFamily="18" charset="0"/>
            </a:endParaRPr>
          </a:p>
          <a:p>
            <a:pPr marL="342900" indent="-342900">
              <a:lnSpc>
                <a:spcPct val="160000"/>
              </a:lnSpc>
              <a:spcBef>
                <a:spcPct val="20000"/>
              </a:spcBef>
              <a:buFont typeface="Arial" panose="020B0604020202020204" pitchFamily="34" charset="0"/>
              <a:buChar char="•"/>
            </a:pPr>
            <a:endParaRPr sz="2000" noProof="1">
              <a:latin typeface="Times New Roman" panose="02020603050405020304" pitchFamily="18" charset="0"/>
              <a:ea typeface="Times New Roman" panose="02020603050405020304" pitchFamily="18" charset="0"/>
            </a:endParaRPr>
          </a:p>
        </p:txBody>
      </p:sp>
      <p:pic>
        <p:nvPicPr>
          <p:cNvPr id="6150" name="Picture 2"/>
          <p:cNvPicPr>
            <a:picLocks noChangeAspect="1"/>
          </p:cNvPicPr>
          <p:nvPr/>
        </p:nvPicPr>
        <p:blipFill>
          <a:blip r:embed="rId3"/>
          <a:stretch>
            <a:fillRect/>
          </a:stretch>
        </p:blipFill>
        <p:spPr>
          <a:xfrm>
            <a:off x="441325" y="407988"/>
            <a:ext cx="777875" cy="779462"/>
          </a:xfrm>
          <a:prstGeom prst="rect">
            <a:avLst/>
          </a:prstGeom>
          <a:noFill/>
          <a:ln w="9525">
            <a:noFill/>
          </a:ln>
        </p:spPr>
      </p:pic>
      <p:pic>
        <p:nvPicPr>
          <p:cNvPr id="6151" name="Picture 13"/>
          <p:cNvPicPr>
            <a:picLocks noChangeAspect="1"/>
          </p:cNvPicPr>
          <p:nvPr/>
        </p:nvPicPr>
        <p:blipFill>
          <a:blip r:embed="rId4"/>
          <a:stretch>
            <a:fillRect/>
          </a:stretch>
        </p:blipFill>
        <p:spPr>
          <a:xfrm>
            <a:off x="152400" y="304800"/>
            <a:ext cx="990600" cy="1055688"/>
          </a:xfrm>
          <a:prstGeom prst="rect">
            <a:avLst/>
          </a:prstGeom>
          <a:noFill/>
          <a:ln w="9525">
            <a:noFill/>
          </a:ln>
        </p:spPr>
      </p:pic>
      <p:pic>
        <p:nvPicPr>
          <p:cNvPr id="6152" name="Picture 1"/>
          <p:cNvPicPr>
            <a:picLocks noChangeAspect="1"/>
          </p:cNvPicPr>
          <p:nvPr/>
        </p:nvPicPr>
        <p:blipFill>
          <a:blip r:embed="rId5"/>
          <a:stretch>
            <a:fillRect/>
          </a:stretch>
        </p:blipFill>
        <p:spPr>
          <a:xfrm>
            <a:off x="8077200" y="330200"/>
            <a:ext cx="977900" cy="889000"/>
          </a:xfrm>
          <a:prstGeom prst="rect">
            <a:avLst/>
          </a:prstGeom>
          <a:noFill/>
          <a:ln w="9525">
            <a:no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533400" y="304800"/>
            <a:ext cx="8229600" cy="1143000"/>
          </a:xfrm>
        </p:spPr>
        <p:txBody>
          <a:bodyPr vert="horz" wrap="square" lIns="91440" tIns="45720" rIns="91440" bIns="45720" anchor="ctr" anchorCtr="0"/>
          <a:lstStyle/>
          <a:p>
            <a:pPr eaLnBrk="1" hangingPunct="1"/>
            <a:r>
              <a:rPr lang="en-US" sz="3000" b="1" dirty="0"/>
              <a:t>CONCLUSION AND FUTURE SCOPE</a:t>
            </a:r>
            <a:endParaRPr lang="en-US" sz="3000" b="1" dirty="0">
              <a:ea typeface="Times New Roman" panose="02020603050405020304" pitchFamily="18" charset="0"/>
            </a:endParaRPr>
          </a:p>
        </p:txBody>
      </p:sp>
      <p:sp>
        <p:nvSpPr>
          <p:cNvPr id="21506" name="Slide Number Placeholder 2"/>
          <p:cNvSpPr>
            <a:spLocks noGrp="1"/>
          </p:cNvSpPr>
          <p:nvPr>
            <p:ph type="sldNum" sz="quarter" idx="12"/>
          </p:nvPr>
        </p:nvSpPr>
        <p:spPr>
          <a:xfrm>
            <a:off x="4191000" y="6356350"/>
            <a:ext cx="4495800" cy="365125"/>
          </a:xfrm>
          <a:noFill/>
          <a:ln>
            <a:noFill/>
          </a:ln>
        </p:spPr>
        <p:txBody>
          <a:bodyPr vert="horz"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US" altLang="zh-CN" sz="1200" dirty="0">
                <a:solidFill>
                  <a:srgbClr val="898989"/>
                </a:solidFill>
                <a:latin typeface="Times New Roman" panose="02020603050405020304" pitchFamily="18" charset="0"/>
              </a:rPr>
              <a:t>20</a:t>
            </a:fld>
            <a:endParaRPr lang="en-US" altLang="zh-CN" sz="1200" dirty="0">
              <a:solidFill>
                <a:srgbClr val="898989"/>
              </a:solidFill>
              <a:latin typeface="Times New Roman" panose="02020603050405020304" pitchFamily="18" charset="0"/>
            </a:endParaRPr>
          </a:p>
        </p:txBody>
      </p:sp>
      <p:sp>
        <p:nvSpPr>
          <p:cNvPr id="10" name="Footer Placeholder 9"/>
          <p:cNvSpPr txBox="1">
            <a:spLocks noGrp="1"/>
          </p:cNvSpPr>
          <p:nvPr>
            <p:ph type="ftr" sz="quarter" idx="11"/>
          </p:nvPr>
        </p:nvSpPr>
        <p:spPr>
          <a:xfrm>
            <a:off x="2133283" y="6248083"/>
            <a:ext cx="4471988" cy="417513"/>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sp>
        <p:nvSpPr>
          <p:cNvPr id="21509" name="Content Placeholder 2"/>
          <p:cNvSpPr>
            <a:spLocks noGrp="1"/>
          </p:cNvSpPr>
          <p:nvPr>
            <p:ph idx="1"/>
          </p:nvPr>
        </p:nvSpPr>
        <p:spPr>
          <a:xfrm>
            <a:off x="457200" y="1600200"/>
            <a:ext cx="8229600" cy="4343400"/>
          </a:xfrm>
        </p:spPr>
        <p:txBody>
          <a:bodyPr vert="horz" wrap="square" lIns="91440" tIns="45720" rIns="91440" bIns="45720" anchor="t" anchorCtr="0"/>
          <a:lstStyle/>
          <a:p>
            <a:pPr algn="just" eaLnBrk="1" hangingPunct="1">
              <a:lnSpc>
                <a:spcPct val="150000"/>
              </a:lnSpc>
            </a:pPr>
            <a:r>
              <a:rPr lang="en-IN" altLang="x-none" sz="2000" dirty="0"/>
              <a:t>In this project,  different characterization procedures that will used to asses  the  biocompatibility and performance, evaluation of scaffold - physical, mechanical, and biological properties. </a:t>
            </a:r>
          </a:p>
          <a:p>
            <a:pPr algn="just" eaLnBrk="1" hangingPunct="1">
              <a:lnSpc>
                <a:spcPct val="150000"/>
              </a:lnSpc>
            </a:pPr>
            <a:r>
              <a:rPr lang="en-IN" altLang="x-none" sz="2000" b="1" dirty="0"/>
              <a:t>FUTURE WORK(In vivo studies)</a:t>
            </a:r>
          </a:p>
          <a:p>
            <a:pPr lvl="3" algn="l" eaLnBrk="1" hangingPunct="1">
              <a:lnSpc>
                <a:spcPct val="150000"/>
              </a:lnSpc>
              <a:buFont typeface="Wingdings" panose="05000000000000000000" charset="0"/>
              <a:buChar char="v"/>
            </a:pPr>
            <a:r>
              <a:rPr lang="en-IN" altLang="x-none" sz="1800" dirty="0"/>
              <a:t>Bacterial Attachment studies</a:t>
            </a:r>
          </a:p>
          <a:p>
            <a:pPr lvl="3" algn="just" eaLnBrk="1" hangingPunct="1">
              <a:lnSpc>
                <a:spcPct val="150000"/>
              </a:lnSpc>
              <a:buFont typeface="Wingdings" panose="05000000000000000000" charset="0"/>
              <a:buChar char="v"/>
            </a:pPr>
            <a:r>
              <a:rPr lang="en-IN" altLang="en-US" sz="1800">
                <a:sym typeface="+mn-ea"/>
              </a:rPr>
              <a:t>Cell culture (Toxicity against Bone cells)</a:t>
            </a:r>
            <a:endParaRPr lang="en-IN" altLang="x-none" sz="1800" dirty="0"/>
          </a:p>
          <a:p>
            <a:pPr algn="just" eaLnBrk="1" hangingPunct="1">
              <a:lnSpc>
                <a:spcPct val="150000"/>
              </a:lnSpc>
              <a:buNone/>
            </a:pPr>
            <a:endParaRPr lang="en-IN" altLang="x-none" sz="1800" dirty="0">
              <a:ea typeface="Times New Roman" panose="02020603050405020304" pitchFamily="18" charset="0"/>
            </a:endParaRPr>
          </a:p>
        </p:txBody>
      </p:sp>
      <p:pic>
        <p:nvPicPr>
          <p:cNvPr id="21510" name="Picture 1"/>
          <p:cNvPicPr>
            <a:picLocks noChangeAspect="1"/>
          </p:cNvPicPr>
          <p:nvPr/>
        </p:nvPicPr>
        <p:blipFill>
          <a:blip r:embed="rId2"/>
          <a:stretch>
            <a:fillRect/>
          </a:stretch>
        </p:blipFill>
        <p:spPr>
          <a:xfrm>
            <a:off x="8077200" y="522288"/>
            <a:ext cx="977900" cy="889000"/>
          </a:xfrm>
          <a:prstGeom prst="rect">
            <a:avLst/>
          </a:prstGeom>
          <a:noFill/>
          <a:ln w="9525">
            <a:noFill/>
          </a:ln>
        </p:spPr>
      </p:pic>
      <p:pic>
        <p:nvPicPr>
          <p:cNvPr id="21511" name="Picture 14"/>
          <p:cNvPicPr>
            <a:picLocks noChangeAspect="1"/>
          </p:cNvPicPr>
          <p:nvPr/>
        </p:nvPicPr>
        <p:blipFill>
          <a:blip r:embed="rId3"/>
          <a:stretch>
            <a:fillRect/>
          </a:stretch>
        </p:blipFill>
        <p:spPr>
          <a:xfrm>
            <a:off x="228600" y="381000"/>
            <a:ext cx="990600" cy="1055688"/>
          </a:xfrm>
          <a:prstGeom prst="rect">
            <a:avLst/>
          </a:prstGeom>
          <a:noFill/>
          <a:ln w="9525">
            <a:no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457200" y="533400"/>
            <a:ext cx="8229600" cy="884238"/>
          </a:xfrm>
        </p:spPr>
        <p:txBody>
          <a:bodyPr vert="horz" wrap="square" lIns="91440" tIns="45720" rIns="91440" bIns="45720" anchor="ctr" anchorCtr="0"/>
          <a:lstStyle/>
          <a:p>
            <a:pPr eaLnBrk="1" hangingPunct="1"/>
            <a:r>
              <a:rPr lang="en-US" sz="3000" b="1" dirty="0"/>
              <a:t>REFERENCES</a:t>
            </a:r>
            <a:br>
              <a:rPr lang="en-US" sz="3000" b="1" dirty="0"/>
            </a:br>
            <a:endParaRPr lang="en-US" sz="3000" b="1" dirty="0">
              <a:ea typeface="Times New Roman" panose="02020603050405020304" pitchFamily="18" charset="0"/>
            </a:endParaRPr>
          </a:p>
        </p:txBody>
      </p:sp>
      <p:sp>
        <p:nvSpPr>
          <p:cNvPr id="3" name="Content Placeholder 2"/>
          <p:cNvSpPr>
            <a:spLocks noGrp="1"/>
          </p:cNvSpPr>
          <p:nvPr>
            <p:ph idx="1"/>
          </p:nvPr>
        </p:nvSpPr>
        <p:spPr>
          <a:xfrm>
            <a:off x="457200" y="1524000"/>
            <a:ext cx="8686800" cy="4830763"/>
          </a:xfrm>
        </p:spPr>
        <p:txBody>
          <a:bodyPr vert="horz" wrap="square" lIns="91440" tIns="45720" rIns="91440" bIns="45720" numCol="1" rtlCol="0" anchor="t" anchorCtr="0" compatLnSpc="1">
            <a:noAutofit/>
          </a:bodyPr>
          <a:lstStyle/>
          <a:p>
            <a:pPr marL="342900" marR="0" indent="-342900" algn="l" defTabSz="914400" rtl="0" eaLnBrk="1" fontAlgn="base" latinLnBrk="0" hangingPunct="1">
              <a:lnSpc>
                <a:spcPct val="100000"/>
              </a:lnSpc>
              <a:spcBef>
                <a:spcPct val="20000"/>
              </a:spcBef>
              <a:spcAft>
                <a:spcPct val="0"/>
              </a:spcAft>
              <a:buClrTx/>
              <a:buSzTx/>
              <a:buFont typeface="+mj-lt"/>
              <a:buAutoNum type="arabicParenR"/>
            </a:pP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Senthil Maharaj Kennedy</a:t>
            </a: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et al.</a:t>
            </a: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a:t>
            </a: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(2023),”</a:t>
            </a: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Experimental and finite element analysis on the effect of pores on bio-printed polycaprolactone bone scaffolds</a:t>
            </a: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a:t>
            </a: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hlinkClick r:id="rId3"/>
              </a:rPr>
              <a:t>https://doi.org/10.1016/j.bprint.2023.e00301</a:t>
            </a: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a:t>
            </a:r>
          </a:p>
          <a:p>
            <a:pPr marL="342900" marR="0" indent="-342900" algn="l" defTabSz="914400" rtl="0" eaLnBrk="1" fontAlgn="base" latinLnBrk="0" hangingPunct="1">
              <a:lnSpc>
                <a:spcPct val="100000"/>
              </a:lnSpc>
              <a:spcBef>
                <a:spcPct val="20000"/>
              </a:spcBef>
              <a:spcAft>
                <a:spcPct val="0"/>
              </a:spcAft>
              <a:buClrTx/>
              <a:buSzTx/>
              <a:buFont typeface="+mj-lt"/>
              <a:buAutoNum type="arabicParenR"/>
            </a:pP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Senatov</a:t>
            </a: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et al.,(2020)</a:t>
            </a: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"Mechanical properties and shape memory effect of 3D-printed PLA-based porous scaffolds”.</a:t>
            </a:r>
          </a:p>
          <a:p>
            <a:pPr marL="342900" marR="0" indent="-342900" algn="l" defTabSz="914400" rtl="0" eaLnBrk="1" fontAlgn="base" latinLnBrk="0" hangingPunct="1">
              <a:lnSpc>
                <a:spcPct val="100000"/>
              </a:lnSpc>
              <a:spcBef>
                <a:spcPct val="20000"/>
              </a:spcBef>
              <a:spcAft>
                <a:spcPct val="0"/>
              </a:spcAft>
              <a:buClrTx/>
              <a:buSzTx/>
              <a:buFont typeface="+mj-lt"/>
              <a:buAutoNum type="arabicParenR"/>
            </a:pP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Ziqi Guo</a:t>
            </a: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et al.,(2019),</a:t>
            </a: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“Characterization of biodegradable poly(lactic acid) porous scaffolds prepared using selective enzymatic degradation for tissue engineering”.</a:t>
            </a:r>
          </a:p>
          <a:p>
            <a:pPr marL="342900" marR="0" indent="-342900" algn="l" defTabSz="914400" rtl="0" eaLnBrk="1" fontAlgn="base" latinLnBrk="0" hangingPunct="1">
              <a:lnSpc>
                <a:spcPct val="100000"/>
              </a:lnSpc>
              <a:spcBef>
                <a:spcPct val="20000"/>
              </a:spcBef>
              <a:spcAft>
                <a:spcPct val="0"/>
              </a:spcAft>
              <a:buClrTx/>
              <a:buSzTx/>
              <a:buFont typeface="+mj-lt"/>
              <a:buAutoNum type="arabicParenR"/>
            </a:pP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Osman</a:t>
            </a: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et al.,(2022),</a:t>
            </a: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"Development and Characterization of Functional Polylactic Acid/Chitosan Porous Scaffolds for Bone Tissue Engineering." Polymers 14, no. 23 (2022): 5079.</a:t>
            </a:r>
          </a:p>
          <a:p>
            <a:pPr marL="342900" marR="0" indent="-342900" algn="l" defTabSz="914400" rtl="0" eaLnBrk="1" fontAlgn="base" latinLnBrk="0" hangingPunct="1">
              <a:lnSpc>
                <a:spcPct val="100000"/>
              </a:lnSpc>
              <a:spcBef>
                <a:spcPct val="20000"/>
              </a:spcBef>
              <a:spcAft>
                <a:spcPct val="0"/>
              </a:spcAft>
              <a:buClrTx/>
              <a:buSzTx/>
              <a:buFont typeface="+mj-lt"/>
              <a:buAutoNum type="arabicParenR"/>
            </a:pP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R. Baptista </a:t>
            </a: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et al.,(2022),</a:t>
            </a: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“Morphological and mechanical characterization of 3D printed PLA scaffolds with controlled porosity for trabecular bone tissue replacement”.</a:t>
            </a:r>
          </a:p>
          <a:p>
            <a:pPr marL="342900" marR="0" indent="-342900" algn="l" defTabSz="914400" rtl="0" eaLnBrk="1" fontAlgn="base" latinLnBrk="0" hangingPunct="1">
              <a:lnSpc>
                <a:spcPct val="100000"/>
              </a:lnSpc>
              <a:spcBef>
                <a:spcPct val="20000"/>
              </a:spcBef>
              <a:spcAft>
                <a:spcPct val="0"/>
              </a:spcAft>
              <a:buClrTx/>
              <a:buSzTx/>
              <a:buFont typeface="+mj-lt"/>
              <a:buAutoNum type="arabicParenR"/>
            </a:pPr>
            <a:r>
              <a:rPr kumimoji="0" lang="en-IN"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Rushabh Patel .etal.,“Deformation behavior of porous PHBV scaffold in compression: A finite element analysis study”2019.https://doi.org/10.1016/j.jmbbm.2019.04.030</a:t>
            </a:r>
          </a:p>
          <a:p>
            <a:pPr marL="342900" marR="0" indent="-342900" algn="l" defTabSz="914400" rtl="0" eaLnBrk="1" fontAlgn="base" latinLnBrk="0" hangingPunct="1">
              <a:lnSpc>
                <a:spcPct val="100000"/>
              </a:lnSpc>
              <a:spcBef>
                <a:spcPct val="20000"/>
              </a:spcBef>
              <a:spcAft>
                <a:spcPct val="0"/>
              </a:spcAft>
              <a:buClrTx/>
              <a:buSzTx/>
              <a:buFont typeface="+mj-lt"/>
              <a:buAutoNum type="arabicParenR"/>
            </a:pP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Chen, Heming</a:t>
            </a: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et al.,(2019),</a:t>
            </a: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"Degradation of 3D-printed porous polylactic acid scaffolds under mechanical stimulus." Frontiers in Bioengineering and Biotechnology 9 (2021): 691834.</a:t>
            </a:r>
          </a:p>
          <a:p>
            <a:pPr marL="342900" marR="0" indent="-342900" algn="l" defTabSz="914400" rtl="0" eaLnBrk="1" fontAlgn="base" latinLnBrk="0" hangingPunct="1">
              <a:lnSpc>
                <a:spcPct val="100000"/>
              </a:lnSpc>
              <a:spcBef>
                <a:spcPct val="20000"/>
              </a:spcBef>
              <a:spcAft>
                <a:spcPct val="0"/>
              </a:spcAft>
              <a:buClrTx/>
              <a:buSzTx/>
              <a:buFont typeface="+mj-lt"/>
              <a:buAutoNum type="arabicParenR"/>
            </a:pP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Seyed-Iman Roohani-Esfahani</a:t>
            </a:r>
            <a:r>
              <a:rPr kumimoji="0" lang="en-IN" altLang="en-US" sz="1400" b="0" i="0" u="none" strike="noStrike" kern="1200" cap="none" spc="0" normalizeH="0" baseline="0" noProof="1">
                <a:solidFill>
                  <a:schemeClr val="bg2"/>
                </a:solidFill>
                <a:latin typeface="Times New Roman" panose="02020603050405020304" pitchFamily="18" charset="0"/>
                <a:ea typeface="+mn-ea"/>
                <a:cs typeface="Times New Roman" panose="02020603050405020304" pitchFamily="18" charset="0"/>
                <a:sym typeface="+mn-ea"/>
              </a:rPr>
              <a:t>,</a:t>
            </a:r>
            <a:r>
              <a:rPr kumimoji="0" lang="en-US"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et</a:t>
            </a: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a:t>
            </a:r>
            <a:r>
              <a:rPr kumimoji="0" lang="en-US"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al., June 2023 </a:t>
            </a: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“Design and Fabrication of 3D printed Scaffolds with a Mechanical Strength Comparable to Cortical Bone to Repair </a:t>
            </a: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a:t>
            </a:r>
            <a:r>
              <a:rPr kumimoji="0" 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Large Bone Defects” Med. 9, 66–76.</a:t>
            </a:r>
            <a:r>
              <a:rPr kumimoji="0" lang="en-IN" altLang="en-US"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a:t>
            </a:r>
          </a:p>
          <a:p>
            <a:pPr marL="342900" marR="0" indent="-342900" algn="l" defTabSz="914400" rtl="0" eaLnBrk="1" fontAlgn="base" latinLnBrk="0" hangingPunct="1">
              <a:lnSpc>
                <a:spcPct val="100000"/>
              </a:lnSpc>
              <a:spcBef>
                <a:spcPct val="20000"/>
              </a:spcBef>
              <a:spcAft>
                <a:spcPct val="0"/>
              </a:spcAft>
              <a:buClrTx/>
              <a:buSzTx/>
              <a:buFont typeface="+mj-lt"/>
              <a:buAutoNum type="arabicParenR"/>
            </a:pPr>
            <a:r>
              <a:rPr kumimoji="0" lang="en-IN"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Rushabh Patel .etal.,“Deformation behavior of porous PHBV scaffold in compression: A finite element analysis study”2019.https://doi.org/10.1016/j.jmbbm.2019.04.030</a:t>
            </a:r>
            <a:endParaRPr kumimoji="0" lang="en-IN" sz="14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ct val="20000"/>
              </a:spcBef>
              <a:spcAft>
                <a:spcPts val="0"/>
              </a:spcAft>
              <a:buClrTx/>
              <a:buSzTx/>
              <a:buFont typeface="+mj-lt"/>
              <a:buNone/>
              <a:defRPr/>
            </a:pPr>
            <a:endParaRPr kumimoji="0" lang="en-US" sz="2200" b="0" i="0" u="none" strike="noStrike" kern="1200" cap="none" spc="0" normalizeH="0" baseline="0" noProof="0" dirty="0">
              <a:ln>
                <a:noFill/>
              </a:ln>
              <a:solidFill>
                <a:schemeClr val="tx1"/>
              </a:solidFill>
              <a:effectLst/>
              <a:uLnTx/>
              <a:uFillTx/>
              <a:latin typeface="+mn-lt"/>
              <a:ea typeface="+mn-ea"/>
              <a:cs typeface="Times New Roman" panose="02020603050405020304"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US" sz="2200" b="0" i="0" u="none" strike="noStrike" kern="1200" cap="none" spc="0" normalizeH="0" baseline="0" noProof="0" dirty="0">
              <a:ln>
                <a:noFill/>
              </a:ln>
              <a:solidFill>
                <a:schemeClr val="tx1"/>
              </a:solidFill>
              <a:effectLst/>
              <a:uLnTx/>
              <a:uFillTx/>
              <a:latin typeface="+mn-lt"/>
              <a:ea typeface="+mn-ea"/>
              <a:cs typeface="Times New Roman" panose="02020603050405020304" pitchFamily="18" charset="0"/>
            </a:endParaRPr>
          </a:p>
        </p:txBody>
      </p:sp>
      <p:sp>
        <p:nvSpPr>
          <p:cNvPr id="22531" name="Slide Number Placeholder 7"/>
          <p:cNvSpPr>
            <a:spLocks noGrp="1"/>
          </p:cNvSpPr>
          <p:nvPr>
            <p:ph type="sldNum" sz="quarter" idx="12"/>
          </p:nvPr>
        </p:nvSpPr>
        <p:spPr>
          <a:noFill/>
          <a:ln>
            <a:noFill/>
          </a:ln>
        </p:spPr>
        <p:txBody>
          <a:bodyPr vert="horz"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US" altLang="zh-CN" sz="1200" dirty="0">
                <a:solidFill>
                  <a:srgbClr val="898989"/>
                </a:solidFill>
                <a:latin typeface="Times New Roman" panose="02020603050405020304" pitchFamily="18" charset="0"/>
              </a:rPr>
              <a:t>21</a:t>
            </a:fld>
            <a:endParaRPr lang="en-US" altLang="zh-CN" sz="1200" dirty="0">
              <a:solidFill>
                <a:srgbClr val="898989"/>
              </a:solidFill>
              <a:latin typeface="Times New Roman" panose="02020603050405020304" pitchFamily="18" charset="0"/>
            </a:endParaRPr>
          </a:p>
        </p:txBody>
      </p:sp>
      <p:sp>
        <p:nvSpPr>
          <p:cNvPr id="9" name="Footer Placeholder 9"/>
          <p:cNvSpPr txBox="1">
            <a:spLocks noGrp="1"/>
          </p:cNvSpPr>
          <p:nvPr>
            <p:ph type="ftr" sz="quarter" idx="11"/>
          </p:nvPr>
        </p:nvSpPr>
        <p:spPr>
          <a:xfrm>
            <a:off x="2336165" y="6324283"/>
            <a:ext cx="4471988" cy="417513"/>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pic>
        <p:nvPicPr>
          <p:cNvPr id="22534" name="Picture 1"/>
          <p:cNvPicPr>
            <a:picLocks noChangeAspect="1"/>
          </p:cNvPicPr>
          <p:nvPr/>
        </p:nvPicPr>
        <p:blipFill>
          <a:blip r:embed="rId4"/>
          <a:stretch>
            <a:fillRect/>
          </a:stretch>
        </p:blipFill>
        <p:spPr>
          <a:xfrm>
            <a:off x="8077200" y="228600"/>
            <a:ext cx="977900" cy="889000"/>
          </a:xfrm>
          <a:prstGeom prst="rect">
            <a:avLst/>
          </a:prstGeom>
          <a:noFill/>
          <a:ln w="9525">
            <a:noFill/>
          </a:ln>
        </p:spPr>
      </p:pic>
      <p:pic>
        <p:nvPicPr>
          <p:cNvPr id="22535" name="Picture 13"/>
          <p:cNvPicPr>
            <a:picLocks noChangeAspect="1"/>
          </p:cNvPicPr>
          <p:nvPr/>
        </p:nvPicPr>
        <p:blipFill>
          <a:blip r:embed="rId5"/>
          <a:stretch>
            <a:fillRect/>
          </a:stretch>
        </p:blipFill>
        <p:spPr>
          <a:xfrm>
            <a:off x="228600" y="163513"/>
            <a:ext cx="990600" cy="1055687"/>
          </a:xfrm>
          <a:prstGeom prst="rect">
            <a:avLst/>
          </a:prstGeom>
          <a:noFill/>
          <a:ln w="9525">
            <a:no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Box 5"/>
          <p:cNvSpPr txBox="1"/>
          <p:nvPr/>
        </p:nvSpPr>
        <p:spPr>
          <a:xfrm>
            <a:off x="2514600" y="2743200"/>
            <a:ext cx="4038600" cy="708025"/>
          </a:xfrm>
          <a:prstGeom prst="rect">
            <a:avLst/>
          </a:prstGeom>
          <a:noFill/>
          <a:ln w="9525">
            <a:noFill/>
          </a:ln>
        </p:spPr>
        <p:txBody>
          <a:bodyPr anchor="t" anchorCtr="0">
            <a:spAutoFit/>
          </a:bodyPr>
          <a:lstStyle/>
          <a:p>
            <a:pPr algn="ctr"/>
            <a:r>
              <a:rPr lang="en-US" sz="4000" b="1" dirty="0">
                <a:latin typeface="Times New Roman" panose="02020603050405020304" pitchFamily="18" charset="0"/>
              </a:rPr>
              <a:t>THANK YOU</a:t>
            </a:r>
            <a:endParaRPr lang="en-US" sz="4000" b="1" dirty="0">
              <a:latin typeface="Times New Roman" panose="02020603050405020304" pitchFamily="18" charset="0"/>
              <a:ea typeface="Times New Roman" panose="02020603050405020304" pitchFamily="18" charset="0"/>
            </a:endParaRPr>
          </a:p>
        </p:txBody>
      </p:sp>
      <p:sp>
        <p:nvSpPr>
          <p:cNvPr id="24578" name="Slide Number Placeholder 1"/>
          <p:cNvSpPr>
            <a:spLocks noGrp="1"/>
          </p:cNvSpPr>
          <p:nvPr>
            <p:ph type="sldNum" sz="quarter" idx="12"/>
          </p:nvPr>
        </p:nvSpPr>
        <p:spPr>
          <a:noFill/>
          <a:ln>
            <a:noFill/>
          </a:ln>
        </p:spPr>
        <p:txBody>
          <a:bodyPr vert="horz"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US" altLang="zh-CN" sz="1200" dirty="0">
                <a:solidFill>
                  <a:srgbClr val="898989"/>
                </a:solidFill>
                <a:latin typeface="Times New Roman" panose="02020603050405020304" pitchFamily="18" charset="0"/>
              </a:rPr>
              <a:t>22</a:t>
            </a:fld>
            <a:endParaRPr lang="en-US" altLang="zh-CN" sz="1200" dirty="0">
              <a:solidFill>
                <a:srgbClr val="898989"/>
              </a:solidFill>
              <a:latin typeface="Times New Roman" panose="02020603050405020304" pitchFamily="18" charset="0"/>
            </a:endParaRPr>
          </a:p>
        </p:txBody>
      </p:sp>
      <p:sp>
        <p:nvSpPr>
          <p:cNvPr id="10" name="Footer Placeholder 9"/>
          <p:cNvSpPr txBox="1">
            <a:spLocks noGrp="1"/>
          </p:cNvSpPr>
          <p:nvPr>
            <p:ph type="ftr" sz="quarter" idx="11"/>
          </p:nvPr>
        </p:nvSpPr>
        <p:spPr>
          <a:xfrm>
            <a:off x="2843213" y="6303963"/>
            <a:ext cx="4471988" cy="417513"/>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p:nvPr/>
        </p:nvSpPr>
        <p:spPr>
          <a:xfrm>
            <a:off x="533400" y="1828800"/>
            <a:ext cx="8229600" cy="9144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2400" b="1" i="0" u="none" strike="noStrike" kern="1200" cap="none" spc="0" normalizeH="0" baseline="0" noProof="0">
                <a:ln>
                  <a:noFill/>
                </a:ln>
                <a:solidFill>
                  <a:schemeClr val="tx1"/>
                </a:solidFill>
                <a:effectLst/>
                <a:uLnTx/>
                <a:uFillTx/>
                <a:latin typeface="+mj-lt"/>
                <a:ea typeface="+mn-ea"/>
                <a:cs typeface="Times New Roman" panose="02020603050405020304" pitchFamily="18" charset="0"/>
              </a:rPr>
              <a:t>OBJECTIVES</a:t>
            </a:r>
            <a:endParaRPr kumimoji="0" lang="en-US" sz="2400" b="1" i="0" u="none" strike="noStrike" kern="1200" cap="none" spc="0" normalizeH="0" baseline="0" noProof="0" dirty="0">
              <a:ln>
                <a:noFill/>
              </a:ln>
              <a:solidFill>
                <a:schemeClr val="tx1"/>
              </a:solidFill>
              <a:effectLst/>
              <a:uLnTx/>
              <a:uFillTx/>
              <a:latin typeface="+mj-lt"/>
              <a:ea typeface="+mn-ea"/>
              <a:cs typeface="Times New Roman" panose="02020603050405020304" pitchFamily="18" charset="0"/>
            </a:endParaRPr>
          </a:p>
        </p:txBody>
      </p:sp>
      <p:sp>
        <p:nvSpPr>
          <p:cNvPr id="4099" name="Content Placeholder 2"/>
          <p:cNvSpPr txBox="1"/>
          <p:nvPr/>
        </p:nvSpPr>
        <p:spPr>
          <a:xfrm>
            <a:off x="609600" y="2272030"/>
            <a:ext cx="8458200" cy="2670175"/>
          </a:xfrm>
          <a:prstGeom prst="rect">
            <a:avLst/>
          </a:prstGeom>
          <a:noFill/>
          <a:ln w="9525">
            <a:noFill/>
          </a:ln>
        </p:spPr>
        <p:txBody>
          <a:bodyPr/>
          <a:lstStyle/>
          <a:p>
            <a:pPr marR="0">
              <a:spcBef>
                <a:spcPts val="0"/>
              </a:spcBef>
              <a:spcAft>
                <a:spcPts val="0"/>
              </a:spcAft>
              <a:buFont typeface="Wingdings" panose="05000000000000000000" charset="0"/>
            </a:pPr>
            <a:r>
              <a:rPr lang="en-IN" sz="2000" noProof="1">
                <a:solidFill>
                  <a:srgbClr val="000000"/>
                </a:solidFill>
                <a:latin typeface="Times New Roman" panose="02020603050405020304"/>
                <a:ea typeface="Times New Roman" panose="02020603050405020304"/>
                <a:cs typeface="Times New Roman" panose="02020603050405020304"/>
                <a:sym typeface="Times New Roman" panose="02020603050405020304"/>
              </a:rPr>
              <a:t> To</a:t>
            </a:r>
            <a:r>
              <a:rPr lang="en-IN" sz="2000" noProof="1">
                <a:solidFill>
                  <a:srgbClr val="000000"/>
                </a:solidFill>
                <a:latin typeface="Times New Roman" panose="02020603050405020304" pitchFamily="18" charset="0"/>
                <a:ea typeface="Times New Roman" panose="02020603050405020304"/>
                <a:cs typeface="Times New Roman" panose="02020603050405020304"/>
                <a:sym typeface="Times New Roman" panose="02020603050405020304"/>
              </a:rPr>
              <a:t> design and develop 3D printed scaffolds for bone tissue engineering application.</a:t>
            </a:r>
          </a:p>
          <a:p>
            <a:pPr marL="342900" marR="0" indent="-342900">
              <a:spcBef>
                <a:spcPts val="0"/>
              </a:spcBef>
              <a:spcAft>
                <a:spcPts val="0"/>
              </a:spcAft>
              <a:buFont typeface="Wingdings" panose="05000000000000000000" charset="0"/>
              <a:buChar char="v"/>
            </a:pPr>
            <a:endParaRPr lang="en-IN" sz="2000" noProof="1">
              <a:solidFill>
                <a:srgbClr val="000000"/>
              </a:solidFill>
              <a:latin typeface="Times New Roman" panose="02020603050405020304" pitchFamily="18" charset="0"/>
              <a:ea typeface="Times New Roman" panose="02020603050405020304"/>
              <a:cs typeface="Times New Roman" panose="02020603050405020304"/>
              <a:sym typeface="Times New Roman" panose="02020603050405020304"/>
            </a:endParaRPr>
          </a:p>
          <a:p>
            <a:pPr marR="0">
              <a:spcBef>
                <a:spcPts val="0"/>
              </a:spcBef>
              <a:spcAft>
                <a:spcPts val="0"/>
              </a:spcAft>
              <a:buFont typeface="Wingdings" panose="05000000000000000000" charset="0"/>
            </a:pPr>
            <a:r>
              <a:rPr lang="en-IN" altLang="en-US" sz="2000" b="1" noProof="1">
                <a:latin typeface="Times New Roman" panose="02020603050405020304"/>
                <a:ea typeface="Times New Roman" panose="02020603050405020304"/>
                <a:cs typeface="Times New Roman" panose="02020603050405020304"/>
                <a:sym typeface="Times New Roman" panose="02020603050405020304"/>
              </a:rPr>
              <a:t> </a:t>
            </a:r>
            <a:r>
              <a:rPr lang="en-US" sz="2000" b="1" noProof="1">
                <a:latin typeface="Times New Roman" panose="02020603050405020304"/>
                <a:ea typeface="Times New Roman" panose="02020603050405020304"/>
                <a:cs typeface="Times New Roman" panose="02020603050405020304"/>
                <a:sym typeface="Times New Roman" panose="02020603050405020304"/>
              </a:rPr>
              <a:t>SUB OBJECTIVE:</a:t>
            </a:r>
          </a:p>
          <a:p>
            <a:pPr marL="800100" lvl="1" indent="-342900" fontAlgn="base">
              <a:lnSpc>
                <a:spcPct val="100000"/>
              </a:lnSpc>
              <a:buFont typeface="Wingdings" panose="05000000000000000000" charset="0"/>
              <a:buChar char="v"/>
            </a:pPr>
            <a:r>
              <a:rPr lang="en-US" sz="2000" b="1" i="1" strike="noStrike"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T</a:t>
            </a:r>
            <a:r>
              <a:rPr lang="en-IN" altLang="en-US" sz="2000" b="1" i="1" strike="noStrike"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o</a:t>
            </a:r>
            <a:r>
              <a:rPr lang="en-US" sz="2000" b="1" i="1" strike="noStrike"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 </a:t>
            </a:r>
            <a:r>
              <a:rPr lang="en-IN" altLang="en-US" sz="2000" b="1" i="1" strike="noStrike"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design and</a:t>
            </a:r>
            <a:r>
              <a:rPr lang="en-US" sz="2000" b="1" i="1" strike="noStrike"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 </a:t>
            </a:r>
            <a:r>
              <a:rPr lang="en-IN" altLang="en-US" sz="2000" b="1" i="1" strike="noStrike"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print</a:t>
            </a:r>
            <a:r>
              <a:rPr lang="en-US" sz="2000" b="1" i="1" strike="noStrike"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 </a:t>
            </a:r>
            <a:r>
              <a:rPr lang="en-IN" altLang="en-US" sz="2000" b="1" i="1" strike="noStrike"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the </a:t>
            </a:r>
            <a:r>
              <a:rPr lang="en-US" sz="2000" b="1" i="1" strike="noStrike"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3</a:t>
            </a:r>
            <a:r>
              <a:rPr lang="en-IN" altLang="en-US" sz="2000" b="1" i="1" strike="noStrike" noProof="1">
                <a:solidFill>
                  <a:schemeClr val="tx1"/>
                </a:solidFill>
                <a:latin typeface="Times New Roman" panose="02020603050405020304"/>
                <a:ea typeface="Times New Roman" panose="02020603050405020304"/>
                <a:cs typeface="Times New Roman" panose="02020603050405020304"/>
                <a:sym typeface="Times New Roman" panose="02020603050405020304"/>
              </a:rPr>
              <a:t>D printed scaffold(completed)</a:t>
            </a:r>
            <a:endParaRPr lang="en-US" sz="2000" b="1" i="1" strike="noStrike" noProof="1">
              <a:solidFill>
                <a:schemeClr val="tx1"/>
              </a:solidFill>
              <a:latin typeface="Times New Roman" panose="02020603050405020304"/>
              <a:ea typeface="Times New Roman" panose="02020603050405020304"/>
              <a:cs typeface="Times New Roman" panose="02020603050405020304"/>
              <a:sym typeface="Times New Roman" panose="02020603050405020304"/>
            </a:endParaRPr>
          </a:p>
          <a:p>
            <a:pPr marL="1714500" lvl="3" indent="-342900" fontAlgn="base">
              <a:lnSpc>
                <a:spcPct val="100000"/>
              </a:lnSpc>
              <a:buFont typeface="Wingdings" panose="05000000000000000000" charset="0"/>
              <a:buChar char="Ø"/>
            </a:pPr>
            <a:r>
              <a:rPr lang="en-IN" altLang="en-US" sz="2000" b="1" strike="noStrike" noProof="1">
                <a:solidFill>
                  <a:srgbClr val="0070C0"/>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Design 3D model using solidworks softwar</a:t>
            </a:r>
            <a:r>
              <a:rPr lang="en-US" altLang="en-IN" sz="2000" b="1" strike="noStrike" noProof="1">
                <a:solidFill>
                  <a:srgbClr val="0070C0"/>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e</a:t>
            </a:r>
          </a:p>
          <a:p>
            <a:pPr marL="1714500" lvl="3" indent="-342900" fontAlgn="base">
              <a:lnSpc>
                <a:spcPct val="100000"/>
              </a:lnSpc>
              <a:buFont typeface="Wingdings" panose="05000000000000000000" charset="0"/>
              <a:buChar char="Ø"/>
            </a:pPr>
            <a:r>
              <a:rPr lang="en-IN" altLang="en-US" sz="2000" b="1" strike="noStrike" noProof="1">
                <a:solidFill>
                  <a:srgbClr val="0070C0"/>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Print designed model using ULTIMAKER 2 (FDM)printer</a:t>
            </a:r>
          </a:p>
          <a:p>
            <a:pPr marL="800100" lvl="1" indent="-342900" fontAlgn="base">
              <a:lnSpc>
                <a:spcPct val="100000"/>
              </a:lnSpc>
              <a:buFont typeface="Wingdings" panose="05000000000000000000" charset="0"/>
              <a:buChar char="v"/>
            </a:pPr>
            <a:r>
              <a:rPr lang="en-US" altLang="en-IN" sz="2000" b="1" i="1" strike="noStrike" noProof="1">
                <a:latin typeface="Times New Roman" panose="02020603050405020304"/>
                <a:ea typeface="Times New Roman" panose="02020603050405020304"/>
                <a:cs typeface="Times New Roman" panose="02020603050405020304"/>
                <a:sym typeface="Times New Roman" panose="02020603050405020304"/>
              </a:rPr>
              <a:t>To </a:t>
            </a:r>
            <a:r>
              <a:rPr lang="en-IN" altLang="en-US" sz="2000" b="1" i="1" strike="noStrike" noProof="1">
                <a:latin typeface="Times New Roman" panose="02020603050405020304"/>
                <a:ea typeface="Times New Roman" panose="02020603050405020304"/>
                <a:cs typeface="Times New Roman" panose="02020603050405020304"/>
                <a:sym typeface="Times New Roman" panose="02020603050405020304"/>
              </a:rPr>
              <a:t>Characteriz</a:t>
            </a:r>
            <a:r>
              <a:rPr lang="en-US" altLang="en-IN" sz="2000" b="1" i="1" strike="noStrike" noProof="1">
                <a:latin typeface="Times New Roman" panose="02020603050405020304"/>
                <a:ea typeface="Times New Roman" panose="02020603050405020304"/>
                <a:cs typeface="Times New Roman" panose="02020603050405020304"/>
                <a:sym typeface="Times New Roman" panose="02020603050405020304"/>
              </a:rPr>
              <a:t>e the </a:t>
            </a:r>
            <a:r>
              <a:rPr lang="en-US" sz="2000" b="1" i="1" strike="noStrike" noProof="1">
                <a:latin typeface="Times New Roman" panose="02020603050405020304"/>
                <a:ea typeface="Times New Roman" panose="02020603050405020304"/>
                <a:cs typeface="Times New Roman" panose="02020603050405020304"/>
                <a:sym typeface="Times New Roman" panose="02020603050405020304"/>
              </a:rPr>
              <a:t>3D P</a:t>
            </a:r>
            <a:r>
              <a:rPr lang="en-IN" altLang="en-US" sz="2000" b="1" i="1" strike="noStrike" noProof="1">
                <a:latin typeface="Times New Roman" panose="02020603050405020304"/>
                <a:ea typeface="Times New Roman" panose="02020603050405020304"/>
                <a:cs typeface="Times New Roman" panose="02020603050405020304"/>
                <a:sym typeface="Times New Roman" panose="02020603050405020304"/>
              </a:rPr>
              <a:t>rinted </a:t>
            </a:r>
            <a:r>
              <a:rPr lang="en-US" sz="2000" b="1" i="1" strike="noStrike" noProof="1">
                <a:latin typeface="Times New Roman" panose="02020603050405020304"/>
                <a:ea typeface="Times New Roman" panose="02020603050405020304"/>
                <a:cs typeface="Times New Roman" panose="02020603050405020304"/>
                <a:sym typeface="Times New Roman" panose="02020603050405020304"/>
              </a:rPr>
              <a:t>S</a:t>
            </a:r>
            <a:r>
              <a:rPr lang="en-IN" altLang="en-US" sz="2000" b="1" i="1" strike="noStrike" noProof="1">
                <a:latin typeface="Times New Roman" panose="02020603050405020304"/>
                <a:ea typeface="Times New Roman" panose="02020603050405020304"/>
                <a:cs typeface="Times New Roman" panose="02020603050405020304"/>
                <a:sym typeface="Times New Roman" panose="02020603050405020304"/>
              </a:rPr>
              <a:t>caffold</a:t>
            </a:r>
            <a:r>
              <a:rPr lang="en-US" altLang="en-IN" sz="2000" b="1" i="1" strike="noStrike" noProof="1">
                <a:latin typeface="Times New Roman" panose="02020603050405020304"/>
                <a:ea typeface="Times New Roman" panose="02020603050405020304"/>
                <a:cs typeface="Times New Roman" panose="02020603050405020304"/>
                <a:sym typeface="Times New Roman" panose="02020603050405020304"/>
              </a:rPr>
              <a:t> </a:t>
            </a:r>
          </a:p>
          <a:p>
            <a:pPr marL="1714500" lvl="3" indent="-342900" fontAlgn="base">
              <a:lnSpc>
                <a:spcPct val="100000"/>
              </a:lnSpc>
              <a:buFont typeface="Wingdings" panose="05000000000000000000" charset="0"/>
              <a:buChar char="q"/>
            </a:pPr>
            <a:r>
              <a:rPr lang="en-IN" altLang="en-US" sz="2000" strike="noStrike" noProof="1">
                <a:solidFill>
                  <a:srgbClr val="0070C0"/>
                </a:solidFill>
                <a:latin typeface="Times New Roman" panose="02020603050405020304"/>
                <a:ea typeface="Times New Roman" panose="02020603050405020304"/>
                <a:cs typeface="Times New Roman" panose="02020603050405020304"/>
                <a:sym typeface="Times New Roman" panose="02020603050405020304"/>
              </a:rPr>
              <a:t> </a:t>
            </a:r>
            <a:r>
              <a:rPr lang="en-IN" altLang="en-US" sz="2000" b="1" strike="noStrike" noProof="1">
                <a:solidFill>
                  <a:srgbClr val="0070C0"/>
                </a:solidFill>
                <a:latin typeface="Times New Roman" panose="02020603050405020304"/>
                <a:ea typeface="Times New Roman" panose="02020603050405020304"/>
                <a:cs typeface="Times New Roman" panose="02020603050405020304"/>
                <a:sym typeface="Times New Roman" panose="02020603050405020304"/>
              </a:rPr>
              <a:t>In silico analysis (Ansys ,Comsol)</a:t>
            </a:r>
          </a:p>
          <a:p>
            <a:pPr marL="1714500" lvl="3" indent="-342900" fontAlgn="base">
              <a:lnSpc>
                <a:spcPct val="100000"/>
              </a:lnSpc>
              <a:buFont typeface="Wingdings" panose="05000000000000000000" charset="0"/>
              <a:buChar char="q"/>
            </a:pPr>
            <a:r>
              <a:rPr lang="en-US" altLang="en-IN" sz="2000" b="1" strike="noStrike" noProof="1">
                <a:solidFill>
                  <a:srgbClr val="FF0000"/>
                </a:solidFill>
                <a:latin typeface="Times New Roman" panose="02020603050405020304"/>
                <a:ea typeface="Times New Roman" panose="02020603050405020304"/>
                <a:cs typeface="Times New Roman" panose="02020603050405020304"/>
                <a:sym typeface="Times New Roman" panose="02020603050405020304"/>
              </a:rPr>
              <a:t>Core analysis of the structure by SEM and XRD</a:t>
            </a:r>
            <a:r>
              <a:rPr lang="en-US" altLang="en-IN" sz="2000" strike="noStrike" noProof="1">
                <a:solidFill>
                  <a:srgbClr val="00B050"/>
                </a:solidFill>
                <a:latin typeface="Times New Roman" panose="02020603050405020304"/>
                <a:ea typeface="Times New Roman" panose="02020603050405020304"/>
                <a:cs typeface="Times New Roman" panose="02020603050405020304"/>
                <a:sym typeface="Times New Roman" panose="02020603050405020304"/>
              </a:rPr>
              <a:t> </a:t>
            </a:r>
          </a:p>
          <a:p>
            <a:pPr marL="800100" marR="0" lvl="1" indent="-342900" rtl="0" fontAlgn="base">
              <a:lnSpc>
                <a:spcPct val="100000"/>
              </a:lnSpc>
              <a:spcBef>
                <a:spcPts val="0"/>
              </a:spcBef>
              <a:spcAft>
                <a:spcPts val="0"/>
              </a:spcAft>
              <a:buFont typeface="Wingdings" panose="05000000000000000000" charset="0"/>
              <a:buChar char="v"/>
            </a:pPr>
            <a:r>
              <a:rPr lang="en-US" sz="2000" b="1" i="1" strike="noStrike" noProof="1">
                <a:latin typeface="Times New Roman" panose="02020603050405020304"/>
                <a:ea typeface="Times New Roman" panose="02020603050405020304"/>
                <a:cs typeface="Times New Roman" panose="02020603050405020304"/>
                <a:sym typeface="Times New Roman" panose="02020603050405020304"/>
              </a:rPr>
              <a:t>To t</a:t>
            </a:r>
            <a:r>
              <a:rPr lang="en-IN" altLang="en-US" sz="2000" b="1" i="1" strike="noStrike" noProof="1">
                <a:latin typeface="Times New Roman" panose="02020603050405020304"/>
                <a:ea typeface="Times New Roman" panose="02020603050405020304"/>
                <a:cs typeface="Times New Roman" panose="02020603050405020304"/>
                <a:sym typeface="Times New Roman" panose="02020603050405020304"/>
              </a:rPr>
              <a:t>es</a:t>
            </a:r>
            <a:r>
              <a:rPr lang="en-US" altLang="en-IN" sz="2000" b="1" i="1" strike="noStrike" noProof="1">
                <a:latin typeface="Times New Roman" panose="02020603050405020304"/>
                <a:ea typeface="Times New Roman" panose="02020603050405020304"/>
                <a:cs typeface="Times New Roman" panose="02020603050405020304"/>
                <a:sym typeface="Times New Roman" panose="02020603050405020304"/>
              </a:rPr>
              <a:t>t the printed scaffold by </a:t>
            </a:r>
            <a:r>
              <a:rPr lang="en-US" sz="2000" b="1" i="1" strike="noStrike" noProof="1">
                <a:latin typeface="Times New Roman" panose="02020603050405020304"/>
                <a:ea typeface="Times New Roman" panose="02020603050405020304"/>
                <a:cs typeface="Times New Roman" panose="02020603050405020304"/>
                <a:sym typeface="Times New Roman" panose="02020603050405020304"/>
              </a:rPr>
              <a:t>in vitro studie</a:t>
            </a:r>
            <a:r>
              <a:rPr lang="en-US" sz="2000" b="1" strike="noStrike" noProof="1">
                <a:latin typeface="Times New Roman" panose="02020603050405020304"/>
                <a:ea typeface="Times New Roman" panose="02020603050405020304"/>
                <a:cs typeface="Times New Roman" panose="02020603050405020304"/>
                <a:sym typeface="Times New Roman" panose="02020603050405020304"/>
              </a:rPr>
              <a:t>s </a:t>
            </a:r>
            <a:r>
              <a:rPr lang="en-US" sz="2000" strike="noStrike" noProof="1">
                <a:latin typeface="Times New Roman" panose="02020603050405020304"/>
                <a:ea typeface="Times New Roman" panose="02020603050405020304"/>
                <a:cs typeface="Times New Roman" panose="02020603050405020304"/>
                <a:sym typeface="Times New Roman" panose="02020603050405020304"/>
              </a:rPr>
              <a:t> </a:t>
            </a:r>
          </a:p>
          <a:p>
            <a:pPr marL="1714500" lvl="3" indent="-342900" fontAlgn="base">
              <a:buFont typeface="Wingdings" panose="05000000000000000000" charset="0"/>
              <a:buChar char="ü"/>
            </a:pPr>
            <a:r>
              <a:rPr lang="en-US" sz="2000" b="1" strike="noStrike" noProof="1">
                <a:solidFill>
                  <a:srgbClr val="0070C0"/>
                </a:solidFill>
                <a:latin typeface="Times New Roman" panose="02020603050405020304"/>
                <a:ea typeface="Times New Roman" panose="02020603050405020304"/>
                <a:cs typeface="Times New Roman" panose="02020603050405020304"/>
                <a:sym typeface="Times New Roman" panose="02020603050405020304"/>
              </a:rPr>
              <a:t>Antimicrobial testing of the printed scaf</a:t>
            </a:r>
            <a:r>
              <a:rPr lang="en-IN" altLang="en-US" sz="2000" b="1" strike="noStrike" noProof="1">
                <a:solidFill>
                  <a:srgbClr val="0070C0"/>
                </a:solidFill>
                <a:latin typeface="Times New Roman" panose="02020603050405020304"/>
                <a:ea typeface="Times New Roman" panose="02020603050405020304"/>
                <a:cs typeface="Times New Roman" panose="02020603050405020304"/>
                <a:sym typeface="Times New Roman" panose="02020603050405020304"/>
              </a:rPr>
              <a:t>f</a:t>
            </a:r>
            <a:r>
              <a:rPr lang="en-US" sz="2000" b="1" strike="noStrike" noProof="1">
                <a:solidFill>
                  <a:srgbClr val="0070C0"/>
                </a:solidFill>
                <a:latin typeface="Times New Roman" panose="02020603050405020304"/>
                <a:ea typeface="Times New Roman" panose="02020603050405020304"/>
                <a:cs typeface="Times New Roman" panose="02020603050405020304"/>
                <a:sym typeface="Times New Roman" panose="02020603050405020304"/>
              </a:rPr>
              <a:t>old</a:t>
            </a:r>
          </a:p>
          <a:p>
            <a:pPr marL="1714500" lvl="3" indent="-342900" fontAlgn="base">
              <a:buFont typeface="Wingdings" panose="05000000000000000000" charset="0"/>
              <a:buChar char="ü"/>
            </a:pPr>
            <a:r>
              <a:rPr lang="en-US" sz="2000" b="1" strike="noStrike" noProof="1">
                <a:solidFill>
                  <a:srgbClr val="FF0000"/>
                </a:solidFill>
                <a:latin typeface="Times New Roman" panose="02020603050405020304"/>
                <a:ea typeface="Times New Roman" panose="02020603050405020304"/>
                <a:cs typeface="Times New Roman" panose="02020603050405020304"/>
                <a:sym typeface="Times New Roman" panose="02020603050405020304"/>
              </a:rPr>
              <a:t>Cytotoxicity on bone cells</a:t>
            </a:r>
            <a:r>
              <a:rPr lang="en-US" sz="2000" strike="noStrike" noProof="1">
                <a:solidFill>
                  <a:srgbClr val="00B050"/>
                </a:solidFill>
                <a:latin typeface="Times New Roman" panose="02020603050405020304"/>
                <a:ea typeface="Times New Roman" panose="02020603050405020304"/>
                <a:cs typeface="Times New Roman" panose="02020603050405020304"/>
                <a:sym typeface="Times New Roman" panose="02020603050405020304"/>
              </a:rPr>
              <a:t> </a:t>
            </a:r>
          </a:p>
          <a:p>
            <a:pPr marL="342900" indent="-342900" algn="just">
              <a:spcBef>
                <a:spcPct val="20000"/>
              </a:spcBef>
              <a:buFont typeface="Wingdings" panose="05000000000000000000" charset="0"/>
              <a:buChar char="v"/>
            </a:pPr>
            <a:endParaRPr sz="2000" noProof="1">
              <a:latin typeface="Times New Roman" panose="02020603050405020304" pitchFamily="18" charset="0"/>
              <a:cs typeface="Times New Roman" panose="02020603050405020304" pitchFamily="18" charset="0"/>
            </a:endParaRPr>
          </a:p>
          <a:p>
            <a:pPr marL="342900" indent="-342900" algn="just">
              <a:spcBef>
                <a:spcPct val="20000"/>
              </a:spcBef>
              <a:buFont typeface="Arial" panose="020B0604020202020204" pitchFamily="34" charset="0"/>
              <a:buChar char="•"/>
            </a:pPr>
            <a:endParaRPr sz="2000" noProof="1">
              <a:latin typeface="Times New Roman" panose="02020603050405020304" pitchFamily="18" charset="0"/>
              <a:ea typeface="Times New Roman" panose="02020603050405020304" pitchFamily="18" charset="0"/>
            </a:endParaRPr>
          </a:p>
        </p:txBody>
      </p:sp>
      <p:sp>
        <p:nvSpPr>
          <p:cNvPr id="8195" name="TextBox 16"/>
          <p:cNvSpPr txBox="1"/>
          <p:nvPr/>
        </p:nvSpPr>
        <p:spPr>
          <a:xfrm>
            <a:off x="2819400" y="304800"/>
            <a:ext cx="3124200" cy="552450"/>
          </a:xfrm>
          <a:prstGeom prst="rect">
            <a:avLst/>
          </a:prstGeom>
          <a:noFill/>
          <a:ln w="9525">
            <a:noFill/>
          </a:ln>
        </p:spPr>
        <p:txBody>
          <a:bodyPr anchor="t" anchorCtr="0">
            <a:spAutoFit/>
          </a:bodyPr>
          <a:lstStyle/>
          <a:p>
            <a:pPr algn="ctr"/>
            <a:r>
              <a:rPr lang="en-US" sz="3000" b="1" dirty="0">
                <a:latin typeface="Times New Roman" panose="02020603050405020304" pitchFamily="18" charset="0"/>
              </a:rPr>
              <a:t>   </a:t>
            </a:r>
            <a:r>
              <a:rPr lang="en-US" sz="2800" b="1" dirty="0">
                <a:latin typeface="Times New Roman" panose="02020603050405020304" pitchFamily="18" charset="0"/>
              </a:rPr>
              <a:t>AIM</a:t>
            </a:r>
            <a:endParaRPr lang="en-US" sz="2800" b="1" dirty="0">
              <a:latin typeface="Times New Roman" panose="02020603050405020304" pitchFamily="18" charset="0"/>
              <a:ea typeface="Times New Roman" panose="02020603050405020304" pitchFamily="18" charset="0"/>
            </a:endParaRPr>
          </a:p>
        </p:txBody>
      </p:sp>
      <p:sp>
        <p:nvSpPr>
          <p:cNvPr id="4101" name="TextBox 17"/>
          <p:cNvSpPr txBox="1"/>
          <p:nvPr/>
        </p:nvSpPr>
        <p:spPr>
          <a:xfrm>
            <a:off x="685800" y="1092200"/>
            <a:ext cx="8369300" cy="1014413"/>
          </a:xfrm>
          <a:prstGeom prst="rect">
            <a:avLst/>
          </a:prstGeom>
          <a:noFill/>
          <a:ln w="9525">
            <a:noFill/>
          </a:ln>
        </p:spPr>
        <p:txBody>
          <a:bodyPr wrap="square">
            <a:spAutoFit/>
          </a:bodyPr>
          <a:lstStyle/>
          <a:p>
            <a:pPr algn="just"/>
            <a:r>
              <a:rPr lang="en-IN" sz="2000" noProof="1">
                <a:solidFill>
                  <a:srgbClr val="000000"/>
                </a:solidFill>
                <a:latin typeface="Times New Roman" panose="02020603050405020304"/>
                <a:ea typeface="Times New Roman" panose="02020603050405020304"/>
                <a:cs typeface="Times New Roman" panose="02020603050405020304"/>
                <a:sym typeface="Times New Roman" panose="02020603050405020304"/>
              </a:rPr>
              <a:t>To</a:t>
            </a:r>
            <a:r>
              <a:rPr lang="en-IN" sz="2000" noProof="1">
                <a:solidFill>
                  <a:srgbClr val="000000"/>
                </a:solidFill>
                <a:latin typeface="Times New Roman" panose="02020603050405020304" pitchFamily="18" charset="0"/>
                <a:ea typeface="Times New Roman" panose="02020603050405020304"/>
                <a:cs typeface="Times New Roman" panose="02020603050405020304"/>
                <a:sym typeface="Times New Roman" panose="02020603050405020304"/>
              </a:rPr>
              <a:t> design and develop 3D printed scaffolds using different characterization       methods for bone tissue engineering application.</a:t>
            </a:r>
          </a:p>
          <a:p>
            <a:pPr algn="just"/>
            <a:r>
              <a:rPr sz="2000" noProof="1">
                <a:latin typeface="Times New Roman" panose="02020603050405020304" pitchFamily="18" charset="0"/>
                <a:ea typeface="+mn-ea"/>
                <a:cs typeface="Times New Roman" panose="02020603050405020304" pitchFamily="18" charset="0"/>
              </a:rPr>
              <a:t>	</a:t>
            </a:r>
            <a:endParaRPr sz="2000" noProof="1">
              <a:latin typeface="Times New Roman" panose="02020603050405020304" pitchFamily="18" charset="0"/>
              <a:ea typeface="Times New Roman" panose="02020603050405020304" pitchFamily="18" charset="0"/>
            </a:endParaRPr>
          </a:p>
        </p:txBody>
      </p:sp>
      <p:sp>
        <p:nvSpPr>
          <p:cNvPr id="10" name="Footer Placeholder 9"/>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sp>
        <p:nvSpPr>
          <p:cNvPr id="8199" name="Slide Number Placeholder 18"/>
          <p:cNvSpPr>
            <a:spLocks noGrp="1"/>
          </p:cNvSpPr>
          <p:nvPr>
            <p:ph type="sldNum" sz="quarter" idx="12"/>
          </p:nvPr>
        </p:nvSpPr>
        <p:spPr>
          <a:noFill/>
          <a:ln>
            <a:noFill/>
          </a:ln>
        </p:spPr>
        <p:txBody>
          <a:bodyPr vert="horz"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US" altLang="zh-CN" sz="1200" dirty="0">
                <a:solidFill>
                  <a:srgbClr val="898989"/>
                </a:solidFill>
                <a:latin typeface="Times New Roman" panose="02020603050405020304" pitchFamily="18" charset="0"/>
              </a:rPr>
              <a:t>3</a:t>
            </a:fld>
            <a:endParaRPr lang="en-US" altLang="zh-CN" sz="1200" dirty="0">
              <a:solidFill>
                <a:srgbClr val="898989"/>
              </a:solidFill>
              <a:latin typeface="Times New Roman" panose="02020603050405020304" pitchFamily="18" charset="0"/>
            </a:endParaRPr>
          </a:p>
        </p:txBody>
      </p:sp>
      <p:pic>
        <p:nvPicPr>
          <p:cNvPr id="8200" name="Picture 1"/>
          <p:cNvPicPr>
            <a:picLocks noChangeAspect="1"/>
          </p:cNvPicPr>
          <p:nvPr/>
        </p:nvPicPr>
        <p:blipFill>
          <a:blip r:embed="rId2"/>
          <a:stretch>
            <a:fillRect/>
          </a:stretch>
        </p:blipFill>
        <p:spPr>
          <a:xfrm>
            <a:off x="8107363" y="358775"/>
            <a:ext cx="795337" cy="723900"/>
          </a:xfrm>
          <a:prstGeom prst="rect">
            <a:avLst/>
          </a:prstGeom>
          <a:noFill/>
          <a:ln w="9525">
            <a:noFill/>
          </a:ln>
        </p:spPr>
      </p:pic>
      <p:pic>
        <p:nvPicPr>
          <p:cNvPr id="8201" name="Picture 11"/>
          <p:cNvPicPr>
            <a:picLocks noChangeAspect="1"/>
          </p:cNvPicPr>
          <p:nvPr/>
        </p:nvPicPr>
        <p:blipFill>
          <a:blip r:embed="rId3"/>
          <a:stretch>
            <a:fillRect/>
          </a:stretch>
        </p:blipFill>
        <p:spPr>
          <a:xfrm>
            <a:off x="228600" y="228600"/>
            <a:ext cx="809625" cy="863600"/>
          </a:xfrm>
          <a:prstGeom prst="rect">
            <a:avLst/>
          </a:prstGeom>
          <a:noFill/>
          <a:ln w="9525">
            <a:no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vert="horz" wrap="square" lIns="91440" tIns="45720" rIns="91440" bIns="45720" anchor="ctr" anchorCtr="0"/>
          <a:lstStyle/>
          <a:p>
            <a:pPr eaLnBrk="1" hangingPunct="1"/>
            <a:r>
              <a:rPr lang="en-US" sz="3200" b="1" dirty="0"/>
              <a:t>LITERATURE SURVEY</a:t>
            </a:r>
            <a:endParaRPr lang="en-US" sz="3200" b="1" dirty="0">
              <a:ea typeface="Times New Roman" panose="02020603050405020304" pitchFamily="18" charset="0"/>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sp>
        <p:nvSpPr>
          <p:cNvPr id="9220" name="Slide Number Placeholder 5"/>
          <p:cNvSpPr>
            <a:spLocks noGrp="1"/>
          </p:cNvSpPr>
          <p:nvPr>
            <p:ph type="sldNum" sz="quarter" idx="12"/>
          </p:nvPr>
        </p:nvSpPr>
        <p:spPr>
          <a:noFill/>
          <a:ln>
            <a:noFill/>
          </a:ln>
        </p:spPr>
        <p:txBody>
          <a:bodyPr vert="horz"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US" altLang="zh-CN" sz="1200" dirty="0">
                <a:solidFill>
                  <a:srgbClr val="898989"/>
                </a:solidFill>
                <a:latin typeface="Times New Roman" panose="02020603050405020304" pitchFamily="18" charset="0"/>
              </a:rPr>
              <a:t>4</a:t>
            </a:fld>
            <a:endParaRPr lang="en-US" altLang="zh-CN" sz="1200" dirty="0">
              <a:solidFill>
                <a:srgbClr val="898989"/>
              </a:solidFill>
              <a:latin typeface="Times New Roman" panose="02020603050405020304" pitchFamily="18" charset="0"/>
            </a:endParaRPr>
          </a:p>
        </p:txBody>
      </p:sp>
      <p:pic>
        <p:nvPicPr>
          <p:cNvPr id="9221" name="Picture 7"/>
          <p:cNvPicPr>
            <a:picLocks noChangeAspect="1"/>
          </p:cNvPicPr>
          <p:nvPr/>
        </p:nvPicPr>
        <p:blipFill>
          <a:blip r:embed="rId2"/>
          <a:stretch>
            <a:fillRect/>
          </a:stretch>
        </p:blipFill>
        <p:spPr>
          <a:xfrm>
            <a:off x="215900" y="260350"/>
            <a:ext cx="1116013" cy="1055688"/>
          </a:xfrm>
          <a:prstGeom prst="rect">
            <a:avLst/>
          </a:prstGeom>
          <a:noFill/>
          <a:ln w="9525">
            <a:noFill/>
          </a:ln>
        </p:spPr>
      </p:pic>
      <p:pic>
        <p:nvPicPr>
          <p:cNvPr id="9222" name="Picture 1"/>
          <p:cNvPicPr>
            <a:picLocks noChangeAspect="1"/>
          </p:cNvPicPr>
          <p:nvPr/>
        </p:nvPicPr>
        <p:blipFill>
          <a:blip r:embed="rId3"/>
          <a:stretch>
            <a:fillRect/>
          </a:stretch>
        </p:blipFill>
        <p:spPr>
          <a:xfrm>
            <a:off x="7924800" y="358775"/>
            <a:ext cx="977900" cy="889000"/>
          </a:xfrm>
          <a:prstGeom prst="rect">
            <a:avLst/>
          </a:prstGeom>
          <a:noFill/>
          <a:ln w="9525">
            <a:noFill/>
          </a:ln>
        </p:spPr>
      </p:pic>
      <p:graphicFrame>
        <p:nvGraphicFramePr>
          <p:cNvPr id="7" name="object 7"/>
          <p:cNvGraphicFramePr>
            <a:graphicFrameLocks noGrp="1"/>
          </p:cNvGraphicFramePr>
          <p:nvPr>
            <p:ph idx="1"/>
          </p:nvPr>
        </p:nvGraphicFramePr>
        <p:xfrm>
          <a:off x="171450" y="1355725"/>
          <a:ext cx="8877300" cy="5032375"/>
        </p:xfrm>
        <a:graphic>
          <a:graphicData uri="http://schemas.openxmlformats.org/drawingml/2006/table">
            <a:tbl>
              <a:tblPr firstRow="1" bandRow="1">
                <a:tableStyleId>{2D5ABB26-0587-4C30-8999-92F81FD0307C}</a:tableStyleId>
              </a:tblPr>
              <a:tblGrid>
                <a:gridCol w="496570">
                  <a:extLst>
                    <a:ext uri="{9D8B030D-6E8A-4147-A177-3AD203B41FA5}">
                      <a16:colId xmlns:a16="http://schemas.microsoft.com/office/drawing/2014/main" val="20000"/>
                    </a:ext>
                  </a:extLst>
                </a:gridCol>
                <a:gridCol w="2148205">
                  <a:extLst>
                    <a:ext uri="{9D8B030D-6E8A-4147-A177-3AD203B41FA5}">
                      <a16:colId xmlns:a16="http://schemas.microsoft.com/office/drawing/2014/main" val="20001"/>
                    </a:ext>
                  </a:extLst>
                </a:gridCol>
                <a:gridCol w="1332230">
                  <a:extLst>
                    <a:ext uri="{9D8B030D-6E8A-4147-A177-3AD203B41FA5}">
                      <a16:colId xmlns:a16="http://schemas.microsoft.com/office/drawing/2014/main" val="20002"/>
                    </a:ext>
                  </a:extLst>
                </a:gridCol>
                <a:gridCol w="1908810">
                  <a:extLst>
                    <a:ext uri="{9D8B030D-6E8A-4147-A177-3AD203B41FA5}">
                      <a16:colId xmlns:a16="http://schemas.microsoft.com/office/drawing/2014/main" val="20003"/>
                    </a:ext>
                  </a:extLst>
                </a:gridCol>
                <a:gridCol w="2991485">
                  <a:extLst>
                    <a:ext uri="{9D8B030D-6E8A-4147-A177-3AD203B41FA5}">
                      <a16:colId xmlns:a16="http://schemas.microsoft.com/office/drawing/2014/main" val="20004"/>
                    </a:ext>
                  </a:extLst>
                </a:gridCol>
              </a:tblGrid>
              <a:tr h="1011555">
                <a:tc>
                  <a:txBody>
                    <a:bodyPr/>
                    <a:lstStyle/>
                    <a:p>
                      <a:pPr marL="97790">
                        <a:lnSpc>
                          <a:spcPct val="100000"/>
                        </a:lnSpc>
                        <a:spcBef>
                          <a:spcPts val="360"/>
                        </a:spcBef>
                      </a:pPr>
                      <a:r>
                        <a:rPr sz="1550" b="1" spc="-25" dirty="0">
                          <a:solidFill>
                            <a:schemeClr val="tx1"/>
                          </a:solidFill>
                          <a:latin typeface="Times New Roman" panose="02020603050405020304"/>
                          <a:cs typeface="Times New Roman" panose="02020603050405020304"/>
                        </a:rPr>
                        <a:t>S.</a:t>
                      </a:r>
                      <a:endParaRPr sz="1550">
                        <a:solidFill>
                          <a:schemeClr val="tx1"/>
                        </a:solidFill>
                        <a:latin typeface="Times New Roman" panose="02020603050405020304"/>
                        <a:cs typeface="Times New Roman" panose="02020603050405020304"/>
                      </a:endParaRPr>
                    </a:p>
                    <a:p>
                      <a:pPr marL="97790">
                        <a:lnSpc>
                          <a:spcPct val="100000"/>
                        </a:lnSpc>
                        <a:spcBef>
                          <a:spcPts val="20"/>
                        </a:spcBef>
                      </a:pPr>
                      <a:r>
                        <a:rPr sz="1550" b="1" spc="-25" dirty="0">
                          <a:solidFill>
                            <a:schemeClr val="tx1"/>
                          </a:solidFill>
                          <a:latin typeface="Times New Roman" panose="02020603050405020304"/>
                          <a:cs typeface="Times New Roman" panose="02020603050405020304"/>
                        </a:rPr>
                        <a:t>No</a:t>
                      </a:r>
                    </a:p>
                  </a:txBody>
                  <a:tcPr marL="0" marR="0" marB="0">
                    <a:lnB w="38100">
                      <a:solidFill>
                        <a:srgbClr val="FFFFFF"/>
                      </a:solidFill>
                      <a:prstDash val="solid"/>
                    </a:lnB>
                    <a:solidFill>
                      <a:schemeClr val="bg1"/>
                    </a:solidFill>
                  </a:tcPr>
                </a:tc>
                <a:tc>
                  <a:txBody>
                    <a:bodyPr/>
                    <a:lstStyle/>
                    <a:p>
                      <a:pPr marL="3175" algn="ctr">
                        <a:lnSpc>
                          <a:spcPct val="100000"/>
                        </a:lnSpc>
                        <a:spcBef>
                          <a:spcPts val="360"/>
                        </a:spcBef>
                      </a:pPr>
                      <a:r>
                        <a:rPr sz="1550" b="1" spc="-10" dirty="0">
                          <a:solidFill>
                            <a:schemeClr val="tx1"/>
                          </a:solidFill>
                          <a:latin typeface="Times New Roman" panose="02020603050405020304"/>
                          <a:cs typeface="Times New Roman" panose="02020603050405020304"/>
                        </a:rPr>
                        <a:t>TITLE</a:t>
                      </a:r>
                    </a:p>
                  </a:txBody>
                  <a:tcPr marL="0" marR="0" marB="0">
                    <a:lnB w="38100">
                      <a:solidFill>
                        <a:srgbClr val="FFFFFF"/>
                      </a:solidFill>
                      <a:prstDash val="solid"/>
                    </a:lnB>
                    <a:solidFill>
                      <a:schemeClr val="bg1"/>
                    </a:solidFill>
                  </a:tcPr>
                </a:tc>
                <a:tc>
                  <a:txBody>
                    <a:bodyPr/>
                    <a:lstStyle/>
                    <a:p>
                      <a:pPr marL="323850">
                        <a:lnSpc>
                          <a:spcPct val="100000"/>
                        </a:lnSpc>
                        <a:spcBef>
                          <a:spcPts val="360"/>
                        </a:spcBef>
                      </a:pPr>
                      <a:r>
                        <a:rPr sz="1550" b="1" spc="-10" dirty="0">
                          <a:solidFill>
                            <a:schemeClr val="tx1"/>
                          </a:solidFill>
                          <a:latin typeface="Times New Roman" panose="02020603050405020304"/>
                          <a:cs typeface="Times New Roman" panose="02020603050405020304"/>
                        </a:rPr>
                        <a:t>AUTHOR</a:t>
                      </a:r>
                    </a:p>
                  </a:txBody>
                  <a:tcPr marL="0" marR="0" marB="0">
                    <a:lnB w="38100">
                      <a:solidFill>
                        <a:srgbClr val="FFFFFF"/>
                      </a:solidFill>
                      <a:prstDash val="solid"/>
                    </a:lnB>
                    <a:solidFill>
                      <a:schemeClr val="bg1"/>
                    </a:solidFill>
                  </a:tcPr>
                </a:tc>
                <a:tc>
                  <a:txBody>
                    <a:bodyPr/>
                    <a:lstStyle/>
                    <a:p>
                      <a:pPr marL="173355" marR="149860" indent="-26670" algn="ctr">
                        <a:lnSpc>
                          <a:spcPct val="103000"/>
                        </a:lnSpc>
                        <a:spcBef>
                          <a:spcPts val="305"/>
                        </a:spcBef>
                      </a:pPr>
                      <a:r>
                        <a:rPr sz="1550" b="1" dirty="0">
                          <a:solidFill>
                            <a:schemeClr val="tx1"/>
                          </a:solidFill>
                          <a:latin typeface="Times New Roman" panose="02020603050405020304"/>
                          <a:cs typeface="Times New Roman" panose="02020603050405020304"/>
                        </a:rPr>
                        <a:t>NAME</a:t>
                      </a:r>
                      <a:r>
                        <a:rPr sz="1550" b="1" spc="80" dirty="0">
                          <a:solidFill>
                            <a:schemeClr val="tx1"/>
                          </a:solidFill>
                          <a:latin typeface="Times New Roman" panose="02020603050405020304"/>
                          <a:cs typeface="Times New Roman" panose="02020603050405020304"/>
                        </a:rPr>
                        <a:t> </a:t>
                      </a:r>
                      <a:r>
                        <a:rPr sz="1550" b="1" spc="-35" dirty="0">
                          <a:solidFill>
                            <a:schemeClr val="tx1"/>
                          </a:solidFill>
                          <a:latin typeface="Times New Roman" panose="02020603050405020304"/>
                          <a:cs typeface="Times New Roman" panose="02020603050405020304"/>
                        </a:rPr>
                        <a:t>OF </a:t>
                      </a:r>
                      <a:r>
                        <a:rPr sz="1550" b="1" spc="-10" dirty="0">
                          <a:solidFill>
                            <a:schemeClr val="tx1"/>
                          </a:solidFill>
                          <a:latin typeface="Times New Roman" panose="02020603050405020304"/>
                          <a:cs typeface="Times New Roman" panose="02020603050405020304"/>
                        </a:rPr>
                        <a:t>ORGANIZATIO</a:t>
                      </a:r>
                      <a:r>
                        <a:rPr sz="1550" b="1" dirty="0">
                          <a:solidFill>
                            <a:schemeClr val="tx1"/>
                          </a:solidFill>
                          <a:latin typeface="Times New Roman" panose="02020603050405020304"/>
                          <a:cs typeface="Times New Roman" panose="02020603050405020304"/>
                        </a:rPr>
                        <a:t>N</a:t>
                      </a:r>
                      <a:r>
                        <a:rPr sz="1550" b="1" spc="55" dirty="0">
                          <a:solidFill>
                            <a:schemeClr val="tx1"/>
                          </a:solidFill>
                          <a:latin typeface="Times New Roman" panose="02020603050405020304"/>
                          <a:cs typeface="Times New Roman" panose="02020603050405020304"/>
                        </a:rPr>
                        <a:t> </a:t>
                      </a:r>
                      <a:r>
                        <a:rPr sz="1550" b="1" spc="-10" dirty="0">
                          <a:solidFill>
                            <a:schemeClr val="tx1"/>
                          </a:solidFill>
                          <a:latin typeface="Times New Roman" panose="02020603050405020304"/>
                          <a:cs typeface="Times New Roman" panose="02020603050405020304"/>
                        </a:rPr>
                        <a:t>&amp;YEAR</a:t>
                      </a:r>
                    </a:p>
                  </a:txBody>
                  <a:tcPr marL="0" marR="0" marT="38735" marB="0">
                    <a:lnB w="38100">
                      <a:solidFill>
                        <a:srgbClr val="FFFFFF"/>
                      </a:solidFill>
                      <a:prstDash val="solid"/>
                    </a:lnB>
                    <a:solidFill>
                      <a:schemeClr val="bg1"/>
                    </a:solidFill>
                  </a:tcPr>
                </a:tc>
                <a:tc>
                  <a:txBody>
                    <a:bodyPr/>
                    <a:lstStyle/>
                    <a:p>
                      <a:pPr marL="953135">
                        <a:lnSpc>
                          <a:spcPct val="100000"/>
                        </a:lnSpc>
                        <a:spcBef>
                          <a:spcPts val="360"/>
                        </a:spcBef>
                      </a:pPr>
                      <a:r>
                        <a:rPr sz="1550" b="1" spc="-10" dirty="0">
                          <a:solidFill>
                            <a:schemeClr val="tx1"/>
                          </a:solidFill>
                          <a:latin typeface="Times New Roman" panose="02020603050405020304"/>
                          <a:cs typeface="Times New Roman" panose="02020603050405020304"/>
                        </a:rPr>
                        <a:t>DESCRIPTION</a:t>
                      </a:r>
                    </a:p>
                  </a:txBody>
                  <a:tcPr marL="0" marR="0" marB="0">
                    <a:lnB w="38100">
                      <a:solidFill>
                        <a:srgbClr val="FFFFFF"/>
                      </a:solidFill>
                      <a:prstDash val="solid"/>
                    </a:lnB>
                    <a:solidFill>
                      <a:schemeClr val="bg1"/>
                    </a:solidFill>
                  </a:tcPr>
                </a:tc>
                <a:extLst>
                  <a:ext uri="{0D108BD9-81ED-4DB2-BD59-A6C34878D82A}">
                    <a16:rowId xmlns:a16="http://schemas.microsoft.com/office/drawing/2014/main" val="10000"/>
                  </a:ext>
                </a:extLst>
              </a:tr>
              <a:tr h="2521585">
                <a:tc>
                  <a:txBody>
                    <a:bodyPr/>
                    <a:lstStyle/>
                    <a:p>
                      <a:pPr marL="97790">
                        <a:lnSpc>
                          <a:spcPct val="100000"/>
                        </a:lnSpc>
                        <a:spcBef>
                          <a:spcPts val="410"/>
                        </a:spcBef>
                      </a:pPr>
                      <a:r>
                        <a:rPr sz="1200" spc="-25" dirty="0">
                          <a:latin typeface="Times New Roman" panose="02020603050405020304"/>
                          <a:cs typeface="Times New Roman" panose="02020603050405020304"/>
                        </a:rPr>
                        <a:t>1.</a:t>
                      </a:r>
                    </a:p>
                  </a:txBody>
                  <a:tcPr marL="0" marR="0" marT="52069" marB="0">
                    <a:lnT w="38100">
                      <a:solidFill>
                        <a:srgbClr val="FFFFFF"/>
                      </a:solidFill>
                      <a:prstDash val="solid"/>
                    </a:lnT>
                    <a:lnB w="12700">
                      <a:solidFill>
                        <a:srgbClr val="FFFFFF"/>
                      </a:solidFill>
                      <a:prstDash val="solid"/>
                    </a:lnB>
                    <a:solidFill>
                      <a:schemeClr val="bg1"/>
                    </a:solidFill>
                  </a:tcPr>
                </a:tc>
                <a:tc>
                  <a:txBody>
                    <a:bodyPr/>
                    <a:lstStyle/>
                    <a:p>
                      <a:pPr algn="l"/>
                      <a:r>
                        <a:rPr lang="en-IN" sz="1200" b="0" i="0" dirty="0">
                          <a:solidFill>
                            <a:schemeClr val="tx1"/>
                          </a:solidFill>
                          <a:effectLst/>
                          <a:latin typeface="Times New Roman" panose="02020603050405020304" pitchFamily="18" charset="0"/>
                          <a:ea typeface="+mn-ea"/>
                          <a:cs typeface="Times New Roman" panose="02020603050405020304" pitchFamily="18" charset="0"/>
                        </a:rPr>
                        <a:t>A Combined Computational and Experimental Analysis of PLA and PCL Hybrid Nanocomposites 3D Printed Scaffolds for Bone Regeneration</a:t>
                      </a:r>
                    </a:p>
                  </a:txBody>
                  <a:tcPr marL="0" marR="0" marT="45085" marB="0">
                    <a:lnT w="38100">
                      <a:solidFill>
                        <a:srgbClr val="FFFFFF"/>
                      </a:solidFill>
                      <a:prstDash val="solid"/>
                    </a:lnT>
                    <a:lnB w="12700">
                      <a:solidFill>
                        <a:srgbClr val="FFFFFF"/>
                      </a:solidFill>
                      <a:prstDash val="solid"/>
                    </a:lnB>
                    <a:solidFill>
                      <a:schemeClr val="bg1"/>
                    </a:solidFill>
                  </a:tcPr>
                </a:tc>
                <a:tc>
                  <a:txBody>
                    <a:bodyPr/>
                    <a:lstStyle/>
                    <a:p>
                      <a:pPr marL="94615" marR="88900" algn="l">
                        <a:lnSpc>
                          <a:spcPct val="100000"/>
                        </a:lnSpc>
                        <a:spcBef>
                          <a:spcPts val="355"/>
                        </a:spcBef>
                      </a:pPr>
                      <a:r>
                        <a:rPr lang="en-IN" sz="1200" dirty="0">
                          <a:latin typeface="Times New Roman" panose="02020603050405020304"/>
                          <a:cs typeface="Times New Roman" panose="02020603050405020304"/>
                        </a:rPr>
                        <a:t>SpyrosV. Kallivokas,Lykourgos C. Kontaxis</a:t>
                      </a:r>
                    </a:p>
                    <a:p>
                      <a:pPr marL="94615" marR="88900" algn="l">
                        <a:lnSpc>
                          <a:spcPct val="100000"/>
                        </a:lnSpc>
                        <a:spcBef>
                          <a:spcPts val="355"/>
                        </a:spcBef>
                      </a:pPr>
                      <a:r>
                        <a:rPr lang="en-IN" sz="1200" dirty="0">
                          <a:latin typeface="Times New Roman" panose="02020603050405020304"/>
                          <a:cs typeface="Times New Roman" panose="02020603050405020304"/>
                        </a:rPr>
                        <a:t> Spyridon Psarras.</a:t>
                      </a:r>
                    </a:p>
                    <a:p>
                      <a:pPr marL="94615" marR="88900" lvl="0" algn="l">
                        <a:lnSpc>
                          <a:spcPct val="100000"/>
                        </a:lnSpc>
                        <a:spcBef>
                          <a:spcPts val="355"/>
                        </a:spcBef>
                      </a:pPr>
                      <a:endParaRPr lang="en-IN" sz="1200" dirty="0">
                        <a:latin typeface="Times New Roman" panose="02020603050405020304"/>
                        <a:cs typeface="Times New Roman" panose="02020603050405020304"/>
                      </a:endParaRPr>
                    </a:p>
                  </a:txBody>
                  <a:tcPr marL="0" marR="0" marT="45085" marB="0">
                    <a:lnT w="38100">
                      <a:solidFill>
                        <a:srgbClr val="FFFFFF"/>
                      </a:solidFill>
                      <a:prstDash val="solid"/>
                    </a:lnT>
                    <a:lnB w="12700">
                      <a:solidFill>
                        <a:srgbClr val="FFFFFF"/>
                      </a:solidFill>
                      <a:prstDash val="solid"/>
                    </a:lnB>
                    <a:solidFill>
                      <a:schemeClr val="bg1"/>
                    </a:solidFill>
                  </a:tcPr>
                </a:tc>
                <a:tc>
                  <a:txBody>
                    <a:bodyPr/>
                    <a:lstStyle/>
                    <a:p>
                      <a:pPr marL="96520" marR="86360" algn="l">
                        <a:lnSpc>
                          <a:spcPct val="103000"/>
                        </a:lnSpc>
                        <a:spcBef>
                          <a:spcPts val="355"/>
                        </a:spcBef>
                      </a:pPr>
                      <a:r>
                        <a:rPr lang="en-US" sz="1200" dirty="0">
                          <a:latin typeface="Times New Roman" panose="02020603050405020304"/>
                          <a:cs typeface="Times New Roman" panose="02020603050405020304"/>
                        </a:rPr>
                        <a:t>MDPI  on Jan,2024.</a:t>
                      </a:r>
                    </a:p>
                  </a:txBody>
                  <a:tcPr marL="0" marR="0" marT="45085" marB="0">
                    <a:lnT w="38100">
                      <a:solidFill>
                        <a:srgbClr val="FFFFFF"/>
                      </a:solidFill>
                      <a:prstDash val="solid"/>
                    </a:lnT>
                    <a:lnB w="12700">
                      <a:solidFill>
                        <a:srgbClr val="FFFFFF"/>
                      </a:solidFill>
                      <a:prstDash val="solid"/>
                    </a:lnB>
                    <a:solidFill>
                      <a:schemeClr val="bg1"/>
                    </a:solidFill>
                  </a:tcPr>
                </a:tc>
                <a:tc>
                  <a:txBody>
                    <a:bodyPr/>
                    <a:lstStyle/>
                    <a:p>
                      <a:pPr marL="376555" marR="85725" indent="-282575" algn="l">
                        <a:lnSpc>
                          <a:spcPts val="1950"/>
                        </a:lnSpc>
                        <a:spcBef>
                          <a:spcPts val="10"/>
                        </a:spcBef>
                        <a:buFont typeface="Arial MT"/>
                        <a:buChar char="•"/>
                        <a:tabLst>
                          <a:tab pos="380365" algn="l"/>
                        </a:tabLst>
                      </a:pPr>
                      <a:r>
                        <a:rPr lang="en-US" sz="1200" dirty="0">
                          <a:latin typeface="Times New Roman" panose="02020603050405020304"/>
                          <a:cs typeface="Times New Roman" panose="02020603050405020304"/>
                        </a:rPr>
                        <a:t>In this research, combined experimental and computational approaches were used to study and compare mechanical parameters.</a:t>
                      </a:r>
                    </a:p>
                    <a:p>
                      <a:pPr marL="376555" marR="85725" indent="-282575" algn="l">
                        <a:lnSpc>
                          <a:spcPts val="1950"/>
                        </a:lnSpc>
                        <a:spcBef>
                          <a:spcPts val="10"/>
                        </a:spcBef>
                        <a:buFont typeface="Arial MT"/>
                        <a:buChar char="•"/>
                        <a:tabLst>
                          <a:tab pos="380365" algn="l"/>
                        </a:tabLst>
                      </a:pPr>
                      <a:r>
                        <a:rPr lang="en-US" sz="1200" dirty="0">
                          <a:latin typeface="Times New Roman" panose="02020603050405020304"/>
                          <a:cs typeface="Times New Roman" panose="02020603050405020304"/>
                        </a:rPr>
                        <a:t>Overall, a holistic approach was utilized to achieve a delicate balance between structural robustness and optimal fluidic conditions.</a:t>
                      </a:r>
                    </a:p>
                  </a:txBody>
                  <a:tcPr marL="0" marR="0" marT="43815" marB="0">
                    <a:lnT w="38100">
                      <a:solidFill>
                        <a:srgbClr val="FFFFFF"/>
                      </a:solidFill>
                      <a:prstDash val="solid"/>
                    </a:lnT>
                    <a:lnB w="12700">
                      <a:solidFill>
                        <a:srgbClr val="FFFFFF"/>
                      </a:solidFill>
                      <a:prstDash val="solid"/>
                    </a:lnB>
                    <a:solidFill>
                      <a:schemeClr val="bg1"/>
                    </a:solidFill>
                  </a:tcPr>
                </a:tc>
                <a:extLst>
                  <a:ext uri="{0D108BD9-81ED-4DB2-BD59-A6C34878D82A}">
                    <a16:rowId xmlns:a16="http://schemas.microsoft.com/office/drawing/2014/main" val="10001"/>
                  </a:ext>
                </a:extLst>
              </a:tr>
              <a:tr h="1499235">
                <a:tc>
                  <a:txBody>
                    <a:bodyPr/>
                    <a:lstStyle/>
                    <a:p>
                      <a:pPr marL="97790">
                        <a:lnSpc>
                          <a:spcPct val="100000"/>
                        </a:lnSpc>
                        <a:spcBef>
                          <a:spcPts val="430"/>
                        </a:spcBef>
                      </a:pPr>
                      <a:r>
                        <a:rPr sz="1200" spc="-25" dirty="0">
                          <a:latin typeface="Times New Roman" panose="02020603050405020304"/>
                          <a:cs typeface="Times New Roman" panose="02020603050405020304"/>
                        </a:rPr>
                        <a:t>2.</a:t>
                      </a:r>
                    </a:p>
                  </a:txBody>
                  <a:tcPr marL="0" marR="0" marT="54610" marB="0">
                    <a:lnT w="12700">
                      <a:solidFill>
                        <a:srgbClr val="FFFFFF"/>
                      </a:solidFill>
                      <a:prstDash val="solid"/>
                    </a:lnT>
                    <a:solidFill>
                      <a:schemeClr val="bg1"/>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defRPr/>
                      </a:pPr>
                      <a:r>
                        <a:rPr lang="en-US" sz="1200" dirty="0">
                          <a:latin typeface="Times New Roman" panose="02020603050405020304"/>
                          <a:cs typeface="Times New Roman" panose="02020603050405020304"/>
                        </a:rPr>
                        <a:t>Degradation</a:t>
                      </a:r>
                      <a:r>
                        <a:rPr lang="en-IN" altLang="en-US" sz="1200" dirty="0">
                          <a:latin typeface="Times New Roman" panose="02020603050405020304"/>
                          <a:cs typeface="Times New Roman" panose="02020603050405020304"/>
                        </a:rPr>
                        <a:t> </a:t>
                      </a:r>
                      <a:r>
                        <a:rPr lang="en-US" sz="1200" dirty="0">
                          <a:latin typeface="Times New Roman" panose="02020603050405020304"/>
                          <a:cs typeface="Times New Roman" panose="02020603050405020304"/>
                        </a:rPr>
                        <a:t>of 3D-Printed Porous Polylactic Acid Scaffolds Under Mechanical Stimulus</a:t>
                      </a:r>
                      <a:endParaRPr sz="1200" dirty="0">
                        <a:latin typeface="Times New Roman" panose="02020603050405020304"/>
                        <a:cs typeface="Times New Roman" panose="02020603050405020304"/>
                      </a:endParaRPr>
                    </a:p>
                  </a:txBody>
                  <a:tcPr marL="0" marR="0" marT="0" marB="0">
                    <a:lnT w="12700">
                      <a:solidFill>
                        <a:srgbClr val="FFFFFF"/>
                      </a:solidFill>
                      <a:prstDash val="solid"/>
                    </a:lnT>
                    <a:solidFill>
                      <a:schemeClr val="bg1"/>
                    </a:solidFill>
                  </a:tcPr>
                </a:tc>
                <a:tc>
                  <a:txBody>
                    <a:bodyPr/>
                    <a:lstStyle/>
                    <a:p>
                      <a:pPr algn="l">
                        <a:lnSpc>
                          <a:spcPct val="100000"/>
                        </a:lnSpc>
                      </a:pPr>
                      <a:r>
                        <a:rPr lang="de-DE" sz="1200" dirty="0">
                          <a:latin typeface="Times New Roman" panose="02020603050405020304"/>
                          <a:cs typeface="Times New Roman" panose="02020603050405020304"/>
                        </a:rPr>
                        <a:t>Heming Chen,Quan Shi ,Hengtao Peng Wang,Qiang Chen1,Zhiyong Li</a:t>
                      </a:r>
                    </a:p>
                  </a:txBody>
                  <a:tcPr marL="0" marR="0" marT="0" marB="0">
                    <a:lnT w="12700">
                      <a:solidFill>
                        <a:srgbClr val="FFFFFF"/>
                      </a:solidFill>
                      <a:prstDash val="solid"/>
                    </a:lnT>
                    <a:solidFill>
                      <a:schemeClr val="bg1"/>
                    </a:solidFill>
                  </a:tcPr>
                </a:tc>
                <a:tc>
                  <a:txBody>
                    <a:bodyPr/>
                    <a:lstStyle/>
                    <a:p>
                      <a:pPr algn="l">
                        <a:lnSpc>
                          <a:spcPct val="100000"/>
                        </a:lnSpc>
                      </a:pPr>
                      <a:r>
                        <a:rPr lang="en-US" sz="1200" dirty="0">
                          <a:latin typeface="Times New Roman" panose="02020603050405020304"/>
                          <a:cs typeface="Times New Roman" panose="02020603050405020304"/>
                        </a:rPr>
                        <a:t>Frontiers on oct, 2021.</a:t>
                      </a:r>
                    </a:p>
                  </a:txBody>
                  <a:tcPr marL="0" marR="0" marT="0" marB="0">
                    <a:lnT w="12700">
                      <a:solidFill>
                        <a:srgbClr val="FFFFFF"/>
                      </a:solidFill>
                      <a:prstDash val="solid"/>
                    </a:lnT>
                    <a:solidFill>
                      <a:schemeClr val="bg1"/>
                    </a:solidFill>
                  </a:tcPr>
                </a:tc>
                <a:tc>
                  <a:txBody>
                    <a:bodyPr/>
                    <a:lstStyle/>
                    <a:p>
                      <a:pPr marL="285750" indent="-285750" algn="l">
                        <a:lnSpc>
                          <a:spcPct val="100000"/>
                        </a:lnSpc>
                        <a:buFont typeface="Arial" panose="020B0604020202020204" pitchFamily="34" charset="0"/>
                        <a:buChar char="•"/>
                      </a:pPr>
                      <a:r>
                        <a:rPr lang="en-US" sz="1200" dirty="0">
                          <a:latin typeface="Times New Roman" panose="02020603050405020304"/>
                          <a:cs typeface="Times New Roman" panose="02020603050405020304"/>
                        </a:rPr>
                        <a:t>In this study, the degradation of a 3D-printed porous PLA scaffold under mechanical stimulus was studied by combining the in vitro experiments with the numerical simulations. </a:t>
                      </a:r>
                    </a:p>
                  </a:txBody>
                  <a:tcPr marL="0" marR="0" marT="0" marB="0">
                    <a:lnT w="12700">
                      <a:solidFill>
                        <a:srgbClr val="FFFFFF"/>
                      </a:solidFill>
                      <a:prstDash val="solid"/>
                    </a:lnT>
                    <a:solidFill>
                      <a:schemeClr val="bg1"/>
                    </a:solidFill>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8"/>
          <p:cNvSpPr>
            <a:spLocks noGrp="1"/>
          </p:cNvSpPr>
          <p:nvPr>
            <p:ph type="title"/>
          </p:nvPr>
        </p:nvSpPr>
        <p:spPr>
          <a:xfrm>
            <a:off x="1346200" y="652463"/>
            <a:ext cx="1665288" cy="765175"/>
          </a:xfrm>
        </p:spPr>
        <p:txBody>
          <a:bodyPr anchor="ctr" anchorCtr="0"/>
          <a:lstStyle/>
          <a:p>
            <a:r>
              <a:rPr lang="en-IN" altLang="en-US"/>
              <a:t>Conti..</a:t>
            </a: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sp>
        <p:nvSpPr>
          <p:cNvPr id="10244" name="Slide Number Placeholder 5"/>
          <p:cNvSpPr>
            <a:spLocks noGrp="1"/>
          </p:cNvSpPr>
          <p:nvPr>
            <p:ph type="sldNum" sz="quarter" idx="12"/>
          </p:nvPr>
        </p:nvSpPr>
        <p:spPr>
          <a:noFill/>
          <a:ln>
            <a:noFill/>
          </a:ln>
        </p:spPr>
        <p:txBody>
          <a:bodyPr vert="horz"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US" altLang="zh-CN" sz="1200" dirty="0">
                <a:solidFill>
                  <a:srgbClr val="898989"/>
                </a:solidFill>
                <a:latin typeface="Times New Roman" panose="02020603050405020304" pitchFamily="18" charset="0"/>
              </a:rPr>
              <a:t>5</a:t>
            </a:fld>
            <a:endParaRPr lang="en-US" altLang="zh-CN" sz="1200" dirty="0">
              <a:solidFill>
                <a:srgbClr val="898989"/>
              </a:solidFill>
              <a:latin typeface="Times New Roman" panose="02020603050405020304" pitchFamily="18" charset="0"/>
              <a:ea typeface="Times New Roman" panose="02020603050405020304" pitchFamily="18" charset="0"/>
            </a:endParaRPr>
          </a:p>
        </p:txBody>
      </p:sp>
      <p:pic>
        <p:nvPicPr>
          <p:cNvPr id="10245" name="Picture 1"/>
          <p:cNvPicPr>
            <a:picLocks noChangeAspect="1"/>
          </p:cNvPicPr>
          <p:nvPr/>
        </p:nvPicPr>
        <p:blipFill>
          <a:blip r:embed="rId2"/>
          <a:stretch>
            <a:fillRect/>
          </a:stretch>
        </p:blipFill>
        <p:spPr>
          <a:xfrm>
            <a:off x="8077200" y="609600"/>
            <a:ext cx="977900" cy="889000"/>
          </a:xfrm>
          <a:prstGeom prst="rect">
            <a:avLst/>
          </a:prstGeom>
          <a:noFill/>
          <a:ln w="9525">
            <a:noFill/>
          </a:ln>
        </p:spPr>
      </p:pic>
      <p:pic>
        <p:nvPicPr>
          <p:cNvPr id="10246" name="Picture 11"/>
          <p:cNvPicPr>
            <a:picLocks noChangeAspect="1"/>
          </p:cNvPicPr>
          <p:nvPr/>
        </p:nvPicPr>
        <p:blipFill>
          <a:blip r:embed="rId3"/>
          <a:stretch>
            <a:fillRect/>
          </a:stretch>
        </p:blipFill>
        <p:spPr>
          <a:xfrm>
            <a:off x="228600" y="468313"/>
            <a:ext cx="990600" cy="1055687"/>
          </a:xfrm>
          <a:prstGeom prst="rect">
            <a:avLst/>
          </a:prstGeom>
          <a:noFill/>
          <a:ln w="9525">
            <a:noFill/>
          </a:ln>
        </p:spPr>
      </p:pic>
      <p:graphicFrame>
        <p:nvGraphicFramePr>
          <p:cNvPr id="7" name="Content Placeholder 6"/>
          <p:cNvGraphicFramePr>
            <a:graphicFrameLocks noGrp="1"/>
          </p:cNvGraphicFramePr>
          <p:nvPr>
            <p:ph idx="1"/>
            <p:extLst>
              <p:ext uri="{D42A27DB-BD31-4B8C-83A1-F6EECF244321}">
                <p14:modId xmlns:p14="http://schemas.microsoft.com/office/powerpoint/2010/main" val="1143571757"/>
              </p:ext>
            </p:extLst>
          </p:nvPr>
        </p:nvGraphicFramePr>
        <p:xfrm>
          <a:off x="381000" y="1600200"/>
          <a:ext cx="8229600" cy="4663440"/>
        </p:xfrm>
        <a:graphic>
          <a:graphicData uri="http://schemas.openxmlformats.org/drawingml/2006/table">
            <a:tbl>
              <a:tblPr firstRow="1" bandRow="1">
                <a:tableStyleId>{5C22544A-7EE6-4342-B048-85BDC9FD1C3A}</a:tableStyleId>
              </a:tblPr>
              <a:tblGrid>
                <a:gridCol w="629920">
                  <a:extLst>
                    <a:ext uri="{9D8B030D-6E8A-4147-A177-3AD203B41FA5}">
                      <a16:colId xmlns:a16="http://schemas.microsoft.com/office/drawing/2014/main" val="20000"/>
                    </a:ext>
                  </a:extLst>
                </a:gridCol>
                <a:gridCol w="2056130">
                  <a:extLst>
                    <a:ext uri="{9D8B030D-6E8A-4147-A177-3AD203B41FA5}">
                      <a16:colId xmlns:a16="http://schemas.microsoft.com/office/drawing/2014/main" val="20001"/>
                    </a:ext>
                  </a:extLst>
                </a:gridCol>
                <a:gridCol w="1477010">
                  <a:extLst>
                    <a:ext uri="{9D8B030D-6E8A-4147-A177-3AD203B41FA5}">
                      <a16:colId xmlns:a16="http://schemas.microsoft.com/office/drawing/2014/main" val="20002"/>
                    </a:ext>
                  </a:extLst>
                </a:gridCol>
                <a:gridCol w="1322070">
                  <a:extLst>
                    <a:ext uri="{9D8B030D-6E8A-4147-A177-3AD203B41FA5}">
                      <a16:colId xmlns:a16="http://schemas.microsoft.com/office/drawing/2014/main" val="20003"/>
                    </a:ext>
                  </a:extLst>
                </a:gridCol>
                <a:gridCol w="2744470">
                  <a:extLst>
                    <a:ext uri="{9D8B030D-6E8A-4147-A177-3AD203B41FA5}">
                      <a16:colId xmlns:a16="http://schemas.microsoft.com/office/drawing/2014/main" val="20004"/>
                    </a:ext>
                  </a:extLst>
                </a:gridCol>
              </a:tblGrid>
              <a:tr h="1554480">
                <a:tc>
                  <a:txBody>
                    <a:bodyPr/>
                    <a:lstStyle/>
                    <a:p>
                      <a:pPr>
                        <a:buNone/>
                      </a:pPr>
                      <a:r>
                        <a:rPr lang="en-IN" altLang="en-US" sz="1200" b="0" dirty="0">
                          <a:solidFill>
                            <a:schemeClr val="tx1"/>
                          </a:solidFill>
                          <a:latin typeface="Times New Roman" panose="02020603050405020304" pitchFamily="18" charset="0"/>
                          <a:cs typeface="Times New Roman" panose="02020603050405020304" pitchFamily="18" charset="0"/>
                        </a:rPr>
                        <a:t>4</a:t>
                      </a:r>
                      <a:r>
                        <a:rPr lang="en-IN" altLang="en-US" sz="1200" dirty="0">
                          <a:solidFill>
                            <a:schemeClr val="tx1"/>
                          </a:solidFill>
                          <a:latin typeface="Times New Roman" panose="02020603050405020304" pitchFamily="18" charset="0"/>
                          <a:cs typeface="Times New Roman" panose="02020603050405020304" pitchFamily="18" charset="0"/>
                        </a:rPr>
                        <a:t>.</a:t>
                      </a:r>
                    </a:p>
                  </a:txBody>
                  <a:tcPr>
                    <a:solidFill>
                      <a:schemeClr val="bg1"/>
                    </a:solidFill>
                  </a:tcPr>
                </a:tc>
                <a:tc>
                  <a:txBody>
                    <a:bodyPr/>
                    <a:lstStyle/>
                    <a:p>
                      <a:pPr>
                        <a:buNone/>
                      </a:pPr>
                      <a:r>
                        <a:rPr lang="en-US" sz="1200" b="0" dirty="0">
                          <a:solidFill>
                            <a:schemeClr val="tx1"/>
                          </a:solidFill>
                          <a:latin typeface="Times New Roman" panose="02020603050405020304" pitchFamily="18" charset="0"/>
                          <a:cs typeface="Times New Roman" panose="02020603050405020304" pitchFamily="18" charset="0"/>
                          <a:sym typeface="+mn-ea"/>
                        </a:rPr>
                        <a:t>Design of 3D printed scaffolds for bone tissue engineering</a:t>
                      </a:r>
                    </a:p>
                  </a:txBody>
                  <a:tcPr>
                    <a:solidFill>
                      <a:schemeClr val="bg1"/>
                    </a:solidFill>
                  </a:tcPr>
                </a:tc>
                <a:tc>
                  <a:txBody>
                    <a:bodyPr/>
                    <a:lstStyle/>
                    <a:p>
                      <a:pPr>
                        <a:buNone/>
                      </a:pPr>
                      <a:r>
                        <a:rPr lang="en-US" sz="1200" b="0" dirty="0" err="1">
                          <a:solidFill>
                            <a:schemeClr val="tx1"/>
                          </a:solidFill>
                          <a:latin typeface="Times New Roman" panose="02020603050405020304" pitchFamily="18" charset="0"/>
                          <a:cs typeface="Times New Roman" panose="02020603050405020304" pitchFamily="18" charset="0"/>
                          <a:sym typeface="+mn-ea"/>
                        </a:rPr>
                        <a:t>Susheem</a:t>
                      </a:r>
                      <a:r>
                        <a:rPr lang="en-US" sz="1200" b="0" dirty="0">
                          <a:solidFill>
                            <a:schemeClr val="tx1"/>
                          </a:solidFill>
                          <a:latin typeface="Times New Roman" panose="02020603050405020304" pitchFamily="18" charset="0"/>
                          <a:cs typeface="Times New Roman" panose="02020603050405020304" pitchFamily="18" charset="0"/>
                          <a:sym typeface="+mn-ea"/>
                        </a:rPr>
                        <a:t> </a:t>
                      </a:r>
                      <a:r>
                        <a:rPr lang="en-US" sz="1200" b="0" dirty="0" err="1">
                          <a:solidFill>
                            <a:schemeClr val="tx1"/>
                          </a:solidFill>
                          <a:latin typeface="Times New Roman" panose="02020603050405020304" pitchFamily="18" charset="0"/>
                          <a:cs typeface="Times New Roman" panose="02020603050405020304" pitchFamily="18" charset="0"/>
                          <a:sym typeface="+mn-ea"/>
                        </a:rPr>
                        <a:t>Kanwar</a:t>
                      </a:r>
                    </a:p>
                  </a:txBody>
                  <a:tcPr>
                    <a:solidFill>
                      <a:schemeClr val="bg1"/>
                    </a:solidFill>
                  </a:tcPr>
                </a:tc>
                <a:tc>
                  <a:txBody>
                    <a:bodyPr/>
                    <a:lstStyle/>
                    <a:p>
                      <a:pPr>
                        <a:buNone/>
                      </a:pPr>
                      <a:r>
                        <a:rPr lang="en-IN" altLang="en-US" sz="1200" b="0">
                          <a:solidFill>
                            <a:schemeClr val="tx1"/>
                          </a:solidFill>
                          <a:latin typeface="Times New Roman" panose="02020603050405020304" pitchFamily="18" charset="0"/>
                          <a:cs typeface="Times New Roman" panose="02020603050405020304" pitchFamily="18" charset="0"/>
                        </a:rPr>
                        <a:t>MDPI-2021</a:t>
                      </a:r>
                    </a:p>
                  </a:txBody>
                  <a:tcPr>
                    <a:solidFill>
                      <a:schemeClr val="bg1"/>
                    </a:solidFill>
                  </a:tcPr>
                </a:tc>
                <a:tc>
                  <a:txBody>
                    <a:bodyPr/>
                    <a:lstStyle/>
                    <a:p>
                      <a:pPr>
                        <a:buNone/>
                      </a:pPr>
                      <a:r>
                        <a:rPr lang="en-US" sz="1200" b="0" dirty="0">
                          <a:solidFill>
                            <a:schemeClr val="tx1"/>
                          </a:solidFill>
                          <a:latin typeface="Times New Roman" panose="02020603050405020304" pitchFamily="18" charset="0"/>
                          <a:cs typeface="Times New Roman" panose="02020603050405020304" pitchFamily="18" charset="0"/>
                          <a:sym typeface="+mn-ea"/>
                        </a:rPr>
                        <a:t>The 3D Printed Scaffolds act as an extra cellular matrix(ECM) providing a 3D environment for cell adhesion proliferation, differentiation. Designing the  scaffolds with desired parameters such as biodegradability has led to further computational analysis.</a:t>
                      </a:r>
                      <a:endParaRPr lang="en-US" sz="1200" b="0" dirty="0">
                        <a:solidFill>
                          <a:schemeClr val="tx1"/>
                        </a:solidFill>
                        <a:latin typeface="Times New Roman" panose="02020603050405020304" pitchFamily="18" charset="0"/>
                        <a:cs typeface="Times New Roman" panose="02020603050405020304" pitchFamily="18" charset="0"/>
                      </a:endParaRPr>
                    </a:p>
                    <a:p>
                      <a:pPr>
                        <a:buNone/>
                      </a:pPr>
                      <a:endParaRPr lang="en-US" sz="12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r h="1554480">
                <a:tc>
                  <a:txBody>
                    <a:bodyPr/>
                    <a:lstStyle/>
                    <a:p>
                      <a:pPr>
                        <a:buNone/>
                      </a:pPr>
                      <a:r>
                        <a:rPr lang="en-IN" altLang="en-US" sz="1200" b="0" dirty="0">
                          <a:latin typeface="Times New Roman" panose="02020603050405020304" pitchFamily="18" charset="0"/>
                          <a:cs typeface="Times New Roman" panose="02020603050405020304" pitchFamily="18" charset="0"/>
                        </a:rPr>
                        <a:t>5.</a:t>
                      </a:r>
                    </a:p>
                  </a:txBody>
                  <a:tcPr>
                    <a:solidFill>
                      <a:schemeClr val="bg1"/>
                    </a:solidFill>
                  </a:tcPr>
                </a:tc>
                <a:tc>
                  <a:txBody>
                    <a:bodyPr/>
                    <a:lstStyle/>
                    <a:p>
                      <a:pPr>
                        <a:buNone/>
                      </a:pPr>
                      <a:r>
                        <a:rPr lang="en-US" sz="1200" b="0" dirty="0">
                          <a:latin typeface="Times New Roman" panose="02020603050405020304" pitchFamily="18" charset="0"/>
                          <a:cs typeface="Times New Roman" panose="02020603050405020304" pitchFamily="18" charset="0"/>
                          <a:sym typeface="+mn-ea"/>
                        </a:rPr>
                        <a:t>3D Bioactive composite scaffolds for bone tissue engineering </a:t>
                      </a:r>
                      <a:endParaRPr lang="en-US" sz="1200" b="0" dirty="0">
                        <a:latin typeface="Times New Roman" panose="02020603050405020304" pitchFamily="18" charset="0"/>
                        <a:cs typeface="Times New Roman" panose="02020603050405020304" pitchFamily="18" charset="0"/>
                      </a:endParaRPr>
                    </a:p>
                    <a:p>
                      <a:pPr>
                        <a:buNone/>
                      </a:pPr>
                      <a:endParaRPr lang="en-US" altLang="en-US" sz="1200" b="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buNone/>
                      </a:pPr>
                      <a:r>
                        <a:rPr lang="en-US" sz="1200" b="0" dirty="0">
                          <a:solidFill>
                            <a:schemeClr val="tx1"/>
                          </a:solidFill>
                          <a:latin typeface="Times New Roman" panose="02020603050405020304" pitchFamily="18" charset="0"/>
                          <a:cs typeface="Times New Roman" panose="02020603050405020304" pitchFamily="18" charset="0"/>
                          <a:sym typeface="+mn-ea"/>
                        </a:rPr>
                        <a:t>Gareth Turnbull</a:t>
                      </a:r>
                    </a:p>
                  </a:txBody>
                  <a:tcPr>
                    <a:solidFill>
                      <a:schemeClr val="bg1"/>
                    </a:solidFill>
                  </a:tcPr>
                </a:tc>
                <a:tc>
                  <a:txBody>
                    <a:bodyPr/>
                    <a:lstStyle/>
                    <a:p>
                      <a:pPr>
                        <a:buNone/>
                      </a:pPr>
                      <a:r>
                        <a:rPr lang="en-IN" altLang="en-US" sz="1200" b="0" dirty="0">
                          <a:latin typeface="Times New Roman" panose="02020603050405020304" pitchFamily="18" charset="0"/>
                          <a:cs typeface="Times New Roman" panose="02020603050405020304" pitchFamily="18" charset="0"/>
                        </a:rPr>
                        <a:t>MDPI-2022</a:t>
                      </a:r>
                    </a:p>
                  </a:txBody>
                  <a:tcPr>
                    <a:solidFill>
                      <a:schemeClr val="bg1"/>
                    </a:solidFill>
                  </a:tcPr>
                </a:tc>
                <a:tc>
                  <a:txBody>
                    <a:bodyPr/>
                    <a:lstStyle/>
                    <a:p>
                      <a:pPr>
                        <a:buNone/>
                      </a:pPr>
                      <a:r>
                        <a:rPr lang="en-US" sz="1200" b="0" dirty="0">
                          <a:latin typeface="Times New Roman" panose="02020603050405020304" pitchFamily="18" charset="0"/>
                          <a:cs typeface="Times New Roman" panose="02020603050405020304" pitchFamily="18" charset="0"/>
                          <a:sym typeface="+mn-ea"/>
                        </a:rPr>
                        <a:t>The 3D Printed Scaffolds act as an extra cellular matrix(ECM) providing a 3D environment for cell adhesion proliferation, differentiation. Designing the  scaffolds with desired parameters such as biodegradability has led to further computational analysis.</a:t>
                      </a:r>
                      <a:endParaRPr lang="en-US" sz="1200" b="0" dirty="0">
                        <a:latin typeface="Times New Roman" panose="02020603050405020304" pitchFamily="18" charset="0"/>
                        <a:cs typeface="Times New Roman" panose="02020603050405020304" pitchFamily="18" charset="0"/>
                      </a:endParaRPr>
                    </a:p>
                    <a:p>
                      <a:pPr>
                        <a:buNone/>
                      </a:pPr>
                      <a:endParaRPr lang="en-US" sz="1200" b="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1"/>
                  </a:ext>
                </a:extLst>
              </a:tr>
              <a:tr h="1554480">
                <a:tc>
                  <a:txBody>
                    <a:bodyPr/>
                    <a:lstStyle/>
                    <a:p>
                      <a:pPr>
                        <a:buNone/>
                      </a:pPr>
                      <a:r>
                        <a:rPr lang="en-IN" altLang="en-US" sz="1200" dirty="0">
                          <a:latin typeface="Times New Roman" panose="02020603050405020304" pitchFamily="18" charset="0"/>
                          <a:cs typeface="Times New Roman" panose="02020603050405020304" pitchFamily="18" charset="0"/>
                        </a:rPr>
                        <a:t>6.</a:t>
                      </a:r>
                    </a:p>
                  </a:txBody>
                  <a:tcPr>
                    <a:solidFill>
                      <a:schemeClr val="bg1"/>
                    </a:solidFill>
                  </a:tcPr>
                </a:tc>
                <a:tc>
                  <a:txBody>
                    <a:bodyPr/>
                    <a:lstStyle/>
                    <a:p>
                      <a:pPr>
                        <a:buNone/>
                      </a:pPr>
                      <a:r>
                        <a:rPr lang="en-US" sz="1200" dirty="0">
                          <a:latin typeface="Times New Roman" panose="02020603050405020304" pitchFamily="18" charset="0"/>
                          <a:cs typeface="Times New Roman" panose="02020603050405020304" pitchFamily="18" charset="0"/>
                          <a:sym typeface="+mn-ea"/>
                        </a:rPr>
                        <a:t>Additive manufacturing of PLA-based scaffolds</a:t>
                      </a:r>
                      <a:endParaRPr lang="en-US" sz="1200" dirty="0">
                        <a:latin typeface="Times New Roman" panose="02020603050405020304" pitchFamily="18" charset="0"/>
                        <a:cs typeface="Times New Roman" panose="02020603050405020304" pitchFamily="18" charset="0"/>
                      </a:endParaRPr>
                    </a:p>
                    <a:p>
                      <a:pPr>
                        <a:buNone/>
                      </a:pPr>
                      <a:r>
                        <a:rPr lang="en-US" sz="1200" dirty="0">
                          <a:latin typeface="Times New Roman" panose="02020603050405020304" pitchFamily="18" charset="0"/>
                          <a:cs typeface="Times New Roman" panose="02020603050405020304" pitchFamily="18" charset="0"/>
                          <a:sym typeface="+mn-ea"/>
                        </a:rPr>
                        <a:t>intended for bone regeneration and strategies</a:t>
                      </a:r>
                      <a:endParaRPr lang="en-US" sz="1200" dirty="0">
                        <a:latin typeface="Times New Roman" panose="02020603050405020304" pitchFamily="18" charset="0"/>
                        <a:cs typeface="Times New Roman" panose="02020603050405020304" pitchFamily="18" charset="0"/>
                      </a:endParaRPr>
                    </a:p>
                    <a:p>
                      <a:pPr>
                        <a:buNone/>
                      </a:pPr>
                      <a:r>
                        <a:rPr lang="en-US" sz="1200" dirty="0">
                          <a:latin typeface="Times New Roman" panose="02020603050405020304" pitchFamily="18" charset="0"/>
                          <a:cs typeface="Times New Roman" panose="02020603050405020304" pitchFamily="18" charset="0"/>
                          <a:sym typeface="+mn-ea"/>
                        </a:rPr>
                        <a:t>to improve their biological properties</a:t>
                      </a:r>
                      <a:endParaRPr lang="en-IN" sz="1200" dirty="0">
                        <a:latin typeface="Times New Roman" panose="02020603050405020304" pitchFamily="18" charset="0"/>
                        <a:cs typeface="Times New Roman" panose="02020603050405020304" pitchFamily="18" charset="0"/>
                      </a:endParaRPr>
                    </a:p>
                    <a:p>
                      <a:pPr>
                        <a:buNone/>
                      </a:pPr>
                      <a:endParaRPr 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buNone/>
                      </a:pPr>
                      <a:r>
                        <a:rPr lang="en-US" sz="1200">
                          <a:latin typeface="Times New Roman" panose="02020603050405020304" pitchFamily="18" charset="0"/>
                          <a:cs typeface="Times New Roman" panose="02020603050405020304" pitchFamily="18" charset="0"/>
                        </a:rPr>
                        <a:t>Donate, Ricardo, Monzón, Mario and Alemán-Domínguez, María Elena.</a:t>
                      </a:r>
                    </a:p>
                  </a:txBody>
                  <a:tcPr>
                    <a:solidFill>
                      <a:schemeClr val="bg1"/>
                    </a:solidFill>
                  </a:tcPr>
                </a:tc>
                <a:tc>
                  <a:txBody>
                    <a:bodyPr/>
                    <a:lstStyle/>
                    <a:p>
                      <a:pPr>
                        <a:buNone/>
                      </a:pPr>
                      <a:r>
                        <a:rPr lang="en-IN" altLang="en-US" sz="1200">
                          <a:latin typeface="Times New Roman" panose="02020603050405020304" pitchFamily="18" charset="0"/>
                          <a:cs typeface="Times New Roman" panose="02020603050405020304" pitchFamily="18" charset="0"/>
                        </a:rPr>
                        <a:t>Science Direct-2020</a:t>
                      </a:r>
                    </a:p>
                  </a:txBody>
                  <a:tcPr>
                    <a:solidFill>
                      <a:schemeClr val="bg1"/>
                    </a:solidFill>
                  </a:tcPr>
                </a:tc>
                <a:tc>
                  <a:txBody>
                    <a:bodyPr/>
                    <a:lstStyle/>
                    <a:p>
                      <a:pPr>
                        <a:buNone/>
                      </a:pPr>
                      <a:r>
                        <a:rPr lang="en-US" sz="1200" dirty="0">
                          <a:latin typeface="Times New Roman" panose="02020603050405020304" pitchFamily="18" charset="0"/>
                          <a:cs typeface="Times New Roman" panose="02020603050405020304" pitchFamily="18" charset="0"/>
                          <a:sym typeface="+mn-ea"/>
                        </a:rPr>
                        <a:t>This study contains a description of the specific requirements in the regeneration of bone and how the state of the art have tried to address them with different strategies to develop PLA-based scaffolds by AM techniques and with improved bio functionality.</a:t>
                      </a:r>
                      <a:endParaRPr lang="en-US" sz="1200" dirty="0">
                        <a:latin typeface="Times New Roman" panose="02020603050405020304" pitchFamily="18" charset="0"/>
                        <a:cs typeface="Times New Roman" panose="02020603050405020304" pitchFamily="18" charset="0"/>
                      </a:endParaRPr>
                    </a:p>
                    <a:p>
                      <a:pPr>
                        <a:buNone/>
                      </a:pPr>
                      <a:endParaRPr 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vert="horz" wrap="square" lIns="91440" tIns="45720" rIns="91440" bIns="45720" anchor="ctr" anchorCtr="0"/>
          <a:lstStyle/>
          <a:p>
            <a:pPr eaLnBrk="1" hangingPunct="1"/>
            <a:r>
              <a:rPr lang="en-US" sz="3000" b="1" kern="1200" dirty="0">
                <a:latin typeface="+mj-lt"/>
                <a:ea typeface="+mj-ea"/>
                <a:cs typeface="+mj-cs"/>
              </a:rPr>
              <a:t>EXISTING AND PROPOSED METHODOLOGY</a:t>
            </a:r>
            <a:endParaRPr lang="en-IN" altLang="x-none" sz="3000" b="1" kern="1200" dirty="0">
              <a:latin typeface="+mj-lt"/>
              <a:ea typeface="Times New Roman" panose="02020603050405020304" pitchFamily="18" charset="0"/>
              <a:cs typeface="+mj-cs"/>
            </a:endParaRPr>
          </a:p>
        </p:txBody>
      </p:sp>
      <p:sp>
        <p:nvSpPr>
          <p:cNvPr id="11266" name="Text Placeholder 6"/>
          <p:cNvSpPr>
            <a:spLocks noGrp="1"/>
          </p:cNvSpPr>
          <p:nvPr>
            <p:ph type="body" idx="1"/>
          </p:nvPr>
        </p:nvSpPr>
        <p:spPr/>
        <p:txBody>
          <a:bodyPr vert="horz" wrap="square" lIns="91440" tIns="45720" rIns="91440" bIns="45720" anchor="b" anchorCtr="0"/>
          <a:lstStyle/>
          <a:p>
            <a:pPr algn="ctr" eaLnBrk="1" hangingPunct="1"/>
            <a:r>
              <a:rPr lang="en-US" sz="2000" kern="1200" dirty="0">
                <a:latin typeface="+mn-lt"/>
                <a:ea typeface="+mn-ea"/>
                <a:cs typeface="+mn-cs"/>
              </a:rPr>
              <a:t>EXISTING METHODOLOGY</a:t>
            </a:r>
            <a:endParaRPr lang="en-IN" altLang="x-none" sz="2000" kern="1200" dirty="0">
              <a:latin typeface="+mn-lt"/>
              <a:ea typeface="+mn-ea"/>
              <a:cs typeface="+mn-cs"/>
            </a:endParaRPr>
          </a:p>
        </p:txBody>
      </p:sp>
      <p:sp>
        <p:nvSpPr>
          <p:cNvPr id="7172" name="Content Placeholder 2"/>
          <p:cNvSpPr>
            <a:spLocks noGrp="1"/>
          </p:cNvSpPr>
          <p:nvPr>
            <p:ph sz="half" idx="2"/>
          </p:nvPr>
        </p:nvSpPr>
        <p:spPr/>
        <p:txBody>
          <a:bodyPr vert="horz" wrap="square" lIns="91440" tIns="45720" rIns="91440" bIns="45720" anchor="t" anchorCtr="0"/>
          <a:lstStyle/>
          <a:p>
            <a:pPr marL="34290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pP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PLA and its copolymers had been used in wound management such as</a:t>
            </a: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a:t>
            </a: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surgical sutures, healing dental extraction wounds, and preventing</a:t>
            </a: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a:t>
            </a: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postoperative adhesions.</a:t>
            </a:r>
          </a:p>
          <a:p>
            <a:pPr marL="34290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pPr>
            <a:endPar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a:p>
            <a:pPr marL="342900" marR="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pP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The conventional methods are </a:t>
            </a: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fabricating the scaffold: </a:t>
            </a: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solvent casting</a:t>
            </a: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a:t>
            </a: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particle leachin</a:t>
            </a: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g ,</a:t>
            </a: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freeze-drying </a:t>
            </a: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a:t>
            </a: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gas foaming</a:t>
            </a: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,Electrospining</a:t>
            </a:r>
            <a:endPar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a:p>
            <a:pPr marL="0" marR="0" indent="0" algn="just" defTabSz="914400" rtl="0" eaLnBrk="1" fontAlgn="base" latinLnBrk="0" hangingPunct="1">
              <a:lnSpc>
                <a:spcPct val="150000"/>
              </a:lnSpc>
              <a:spcBef>
                <a:spcPct val="20000"/>
              </a:spcBef>
              <a:spcAft>
                <a:spcPct val="0"/>
              </a:spcAft>
              <a:buClrTx/>
              <a:buSzTx/>
              <a:buFont typeface="Arial" panose="020B0604020202020204" pitchFamily="34" charset="0"/>
              <a:buNone/>
            </a:pPr>
            <a:endParaRPr kumimoji="0" sz="1600" b="0" i="0" u="none" strike="noStrike" kern="1200" cap="none" spc="0" normalizeH="0" baseline="0" noProof="1">
              <a:solidFill>
                <a:schemeClr val="tx1"/>
              </a:solidFill>
              <a:latin typeface="+mn-lt"/>
              <a:ea typeface="Times New Roman" panose="02020603050405020304" pitchFamily="18" charset="0"/>
              <a:cs typeface="+mn-cs"/>
            </a:endParaRPr>
          </a:p>
        </p:txBody>
      </p:sp>
      <p:sp>
        <p:nvSpPr>
          <p:cNvPr id="11268" name="Text Placeholder 7"/>
          <p:cNvSpPr>
            <a:spLocks noGrp="1"/>
          </p:cNvSpPr>
          <p:nvPr>
            <p:ph type="body" sz="quarter" idx="3"/>
          </p:nvPr>
        </p:nvSpPr>
        <p:spPr/>
        <p:txBody>
          <a:bodyPr vert="horz" wrap="square" lIns="91440" tIns="45720" rIns="91440" bIns="45720" anchor="b" anchorCtr="0"/>
          <a:lstStyle/>
          <a:p>
            <a:pPr algn="ctr" eaLnBrk="1" hangingPunct="1">
              <a:buClrTx/>
              <a:buSzTx/>
            </a:pPr>
            <a:r>
              <a:rPr lang="en-US" sz="2000" kern="1200" dirty="0">
                <a:latin typeface="+mn-lt"/>
                <a:ea typeface="+mn-ea"/>
                <a:cs typeface="+mn-cs"/>
              </a:rPr>
              <a:t>PROPOSED METHODOLOGY</a:t>
            </a:r>
            <a:endParaRPr lang="en-IN" altLang="x-none" sz="2000" kern="1200" dirty="0">
              <a:latin typeface="+mn-lt"/>
              <a:ea typeface="+mn-ea"/>
              <a:cs typeface="+mn-cs"/>
            </a:endParaRPr>
          </a:p>
        </p:txBody>
      </p:sp>
      <p:sp>
        <p:nvSpPr>
          <p:cNvPr id="11" name="Content Placeholder 10"/>
          <p:cNvSpPr>
            <a:spLocks noGrp="1"/>
          </p:cNvSpPr>
          <p:nvPr>
            <p:ph sz="quarter" idx="4"/>
          </p:nvPr>
        </p:nvSpPr>
        <p:spPr>
          <a:xfrm>
            <a:off x="4645025" y="2174875"/>
            <a:ext cx="4410075" cy="3951288"/>
          </a:xfrm>
        </p:spPr>
        <p:txBody>
          <a:bodyPr vert="horz" wrap="square" lIns="91440" tIns="45720" rIns="91440" bIns="45720" numCol="1" rtlCol="0" anchor="t" anchorCtr="0" compatLnSpc="1">
            <a:noAutofit/>
          </a:bodyPr>
          <a:lstStyle/>
          <a:p>
            <a:pPr marL="342900" marR="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pP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T</a:t>
            </a: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he degradation of PLA is from hydrolysis, in which it releases lactic acid monomers that are not toxic.</a:t>
            </a:r>
            <a:endPar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a:p>
            <a:pPr marL="342900" marR="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pP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The compounds</a:t>
            </a: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of  PLA </a:t>
            </a: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are</a:t>
            </a: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a:t>
            </a:r>
            <a:r>
              <a:rPr kumimoji="0" 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present in the human body and are removed by natural metabolic pathways</a:t>
            </a: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a:t>
            </a:r>
            <a:endPar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a:p>
            <a:pPr marL="342900" marR="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pP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Dimension of the scaffold model:6.3*3.9*6.3mm and pore size of 700µm and pore spacing  of 1mm. </a:t>
            </a:r>
            <a:endPar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a:p>
            <a:pPr marL="342900" marR="0" indent="-342900" algn="just" defTabSz="914400" rtl="0" eaLnBrk="1" fontAlgn="base" latinLnBrk="0" hangingPunct="1">
              <a:lnSpc>
                <a:spcPct val="100000"/>
              </a:lnSpc>
              <a:spcBef>
                <a:spcPct val="20000"/>
              </a:spcBef>
              <a:spcAft>
                <a:spcPct val="0"/>
              </a:spcAft>
              <a:buClrTx/>
              <a:buSzTx/>
              <a:buFont typeface="Arial" panose="020B0604020202020204" pitchFamily="34" charset="0"/>
              <a:buChar char="•"/>
            </a:pP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 3D printing fabrication technique will be used for printing the scaffold.</a:t>
            </a:r>
            <a:endPar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a:p>
            <a:pPr marL="1143000" marR="0" lvl="2" indent="-228600" algn="just" defTabSz="914400" rtl="0" eaLnBrk="1" fontAlgn="base" latinLnBrk="0" hangingPunct="1">
              <a:lnSpc>
                <a:spcPct val="100000"/>
              </a:lnSpc>
              <a:spcBef>
                <a:spcPct val="20000"/>
              </a:spcBef>
              <a:spcAft>
                <a:spcPct val="0"/>
              </a:spcAft>
              <a:buClrTx/>
              <a:buSzTx/>
              <a:buFont typeface="Wingdings" panose="05000000000000000000" charset="0"/>
              <a:buChar char="o"/>
            </a:pPr>
            <a:r>
              <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sym typeface="+mn-ea"/>
              </a:rPr>
              <a:t>Fused Deposition Modeling (FDM): Extrudes melted biomaterial through a nozzle, layer by layer, to build a scaffold based on a computer-aided design (CAD) model.</a:t>
            </a:r>
            <a:endParaRPr kumimoji="0" lang="en-IN" altLang="en-US" sz="1600" b="0" i="0" u="none" strike="noStrike" kern="1200" cap="none" spc="0" normalizeH="0" baseline="0" noProof="1">
              <a:solidFill>
                <a:schemeClr val="tx1"/>
              </a:solidFill>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defRPr/>
            </a:pPr>
            <a:endParaRPr kumimoji="0" lang="en-IN" alt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sp>
        <p:nvSpPr>
          <p:cNvPr id="11272" name="Slide Number Placeholder 5"/>
          <p:cNvSpPr>
            <a:spLocks noGrp="1"/>
          </p:cNvSpPr>
          <p:nvPr>
            <p:ph type="sldNum" sz="quarter" idx="12"/>
          </p:nvPr>
        </p:nvSpPr>
        <p:spPr>
          <a:noFill/>
          <a:ln>
            <a:noFill/>
          </a:ln>
        </p:spPr>
        <p:txBody>
          <a:bodyPr vert="horz"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US" altLang="zh-CN" sz="1200" dirty="0">
                <a:solidFill>
                  <a:srgbClr val="898989"/>
                </a:solidFill>
                <a:latin typeface="Times New Roman" panose="02020603050405020304" pitchFamily="18" charset="0"/>
              </a:rPr>
              <a:t>6</a:t>
            </a:fld>
            <a:endParaRPr lang="en-US" altLang="zh-CN" sz="1200" dirty="0">
              <a:solidFill>
                <a:srgbClr val="898989"/>
              </a:solidFill>
              <a:latin typeface="Times New Roman" panose="02020603050405020304" pitchFamily="18" charset="0"/>
              <a:ea typeface="Times New Roman" panose="02020603050405020304" pitchFamily="18" charset="0"/>
            </a:endParaRPr>
          </a:p>
        </p:txBody>
      </p:sp>
      <p:pic>
        <p:nvPicPr>
          <p:cNvPr id="11273" name="Picture 1"/>
          <p:cNvPicPr>
            <a:picLocks noChangeAspect="1"/>
          </p:cNvPicPr>
          <p:nvPr/>
        </p:nvPicPr>
        <p:blipFill>
          <a:blip r:embed="rId2"/>
          <a:stretch>
            <a:fillRect/>
          </a:stretch>
        </p:blipFill>
        <p:spPr>
          <a:xfrm>
            <a:off x="8077200" y="304800"/>
            <a:ext cx="977900" cy="889000"/>
          </a:xfrm>
          <a:prstGeom prst="rect">
            <a:avLst/>
          </a:prstGeom>
          <a:noFill/>
          <a:ln w="9525">
            <a:noFill/>
          </a:ln>
        </p:spPr>
      </p:pic>
      <p:pic>
        <p:nvPicPr>
          <p:cNvPr id="11274" name="Picture 12"/>
          <p:cNvPicPr>
            <a:picLocks noChangeAspect="1"/>
          </p:cNvPicPr>
          <p:nvPr/>
        </p:nvPicPr>
        <p:blipFill>
          <a:blip r:embed="rId3"/>
          <a:stretch>
            <a:fillRect/>
          </a:stretch>
        </p:blipFill>
        <p:spPr>
          <a:xfrm>
            <a:off x="228600" y="228600"/>
            <a:ext cx="990600" cy="1055688"/>
          </a:xfrm>
          <a:prstGeom prst="rect">
            <a:avLst/>
          </a:prstGeom>
          <a:noFill/>
          <a:ln w="9525">
            <a:no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6"/>
          <p:cNvSpPr txBox="1"/>
          <p:nvPr/>
        </p:nvSpPr>
        <p:spPr>
          <a:xfrm>
            <a:off x="6751638" y="5868988"/>
            <a:ext cx="2392362" cy="450850"/>
          </a:xfrm>
          <a:prstGeom prst="rect">
            <a:avLst/>
          </a:prstGeom>
          <a:solidFill>
            <a:schemeClr val="bg1"/>
          </a:solidFill>
          <a:ln w="9525">
            <a:noFill/>
          </a:ln>
        </p:spPr>
        <p:txBody>
          <a:bodyPr wrap="square" anchor="t" anchorCtr="0"/>
          <a:lstStyle/>
          <a:p>
            <a:pPr algn="ctr"/>
            <a:r>
              <a:rPr lang="en-US" altLang="en-IN" sz="1600">
                <a:latin typeface="Times New Roman" panose="02020603050405020304" pitchFamily="18" charset="0"/>
              </a:rPr>
              <a:t>Figure 2. </a:t>
            </a:r>
            <a:r>
              <a:rPr lang="en-IN" altLang="en-US" sz="1600">
                <a:latin typeface="Times New Roman" panose="02020603050405020304" pitchFamily="18" charset="0"/>
              </a:rPr>
              <a:t>3D Printed scaffold</a:t>
            </a:r>
          </a:p>
        </p:txBody>
      </p:sp>
      <p:sp>
        <p:nvSpPr>
          <p:cNvPr id="12290" name="Title 3"/>
          <p:cNvSpPr>
            <a:spLocks noGrp="1"/>
          </p:cNvSpPr>
          <p:nvPr>
            <p:ph type="title"/>
          </p:nvPr>
        </p:nvSpPr>
        <p:spPr>
          <a:xfrm flipV="1">
            <a:off x="3248025" y="6515100"/>
            <a:ext cx="946150" cy="76200"/>
          </a:xfrm>
          <a:ln>
            <a:solidFill>
              <a:schemeClr val="bg1"/>
            </a:solidFill>
            <a:miter/>
          </a:ln>
        </p:spPr>
        <p:txBody>
          <a:bodyPr anchor="b" anchorCtr="0"/>
          <a:lstStyle/>
          <a:p>
            <a:pPr algn="ctr"/>
            <a:br>
              <a:rPr lang="en-US" altLang="zh-CN" sz="1600" kern="1200">
                <a:latin typeface="+mj-lt"/>
                <a:ea typeface="+mj-ea"/>
                <a:cs typeface="+mj-cs"/>
              </a:rPr>
            </a:br>
            <a:br>
              <a:rPr lang="en-US" altLang="zh-CN" sz="1600" kern="1200">
                <a:latin typeface="+mj-lt"/>
                <a:ea typeface="+mj-ea"/>
                <a:cs typeface="+mj-cs"/>
              </a:rPr>
            </a:br>
            <a:endParaRPr lang="en-IN" altLang="en-US" sz="1600" kern="1200">
              <a:latin typeface="+mj-lt"/>
              <a:ea typeface="+mj-ea"/>
              <a:cs typeface="+mj-cs"/>
            </a:endParaRPr>
          </a:p>
        </p:txBody>
      </p:sp>
      <p:sp>
        <p:nvSpPr>
          <p:cNvPr id="12291" name="Google Shape;136;p5"/>
          <p:cNvSpPr txBox="1">
            <a:spLocks noGrp="1"/>
          </p:cNvSpPr>
          <p:nvPr>
            <p:ph type="sldNum" sz="quarter" idx="12"/>
          </p:nvPr>
        </p:nvSpPr>
        <p:spPr>
          <a:noFill/>
          <a:ln>
            <a:noFill/>
          </a:ln>
        </p:spPr>
        <p:txBody>
          <a:bodyPr wrap="square" lIns="91425" tIns="45700" rIns="91425" bIns="4570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a:spcBef>
                <a:spcPct val="0"/>
              </a:spcBef>
              <a:spcAft>
                <a:spcPct val="0"/>
              </a:spcAft>
              <a:buClrTx/>
              <a:buFont typeface="Arial" panose="020B0604020202020204"/>
            </a:pPr>
            <a:r>
              <a:rPr lang="en-US" altLang="zh-CN" sz="1600" dirty="0">
                <a:solidFill>
                  <a:srgbClr val="898989"/>
                </a:solidFill>
                <a:latin typeface="Times New Roman" panose="02020603050405020304" pitchFamily="18" charset="0"/>
              </a:rPr>
              <a:t>4</a:t>
            </a:r>
            <a:endParaRPr lang="en-US" sz="1600" dirty="0">
              <a:solidFill>
                <a:srgbClr val="898989"/>
              </a:solidFill>
              <a:latin typeface="Times New Roman" panose="02020603050405020304" pitchFamily="18" charset="0"/>
            </a:endParaRPr>
          </a:p>
        </p:txBody>
      </p:sp>
      <p:sp>
        <p:nvSpPr>
          <p:cNvPr id="12292" name="Google Shape;137;p5"/>
          <p:cNvSpPr txBox="1"/>
          <p:nvPr/>
        </p:nvSpPr>
        <p:spPr>
          <a:xfrm>
            <a:off x="881063" y="200025"/>
            <a:ext cx="6605587" cy="338138"/>
          </a:xfrm>
          <a:prstGeom prst="rect">
            <a:avLst/>
          </a:prstGeom>
          <a:noFill/>
          <a:ln w="9525">
            <a:noFill/>
          </a:ln>
        </p:spPr>
        <p:txBody>
          <a:bodyPr wrap="square" lIns="91425" tIns="45700" rIns="91425" bIns="45700" anchor="t" anchorCtr="0">
            <a:spAutoFit/>
          </a:bodyPr>
          <a:lstStyle/>
          <a:p>
            <a:pPr algn="ctr"/>
            <a:r>
              <a:rPr lang="en-IN" altLang="en-US" sz="1600" b="1" dirty="0">
                <a:solidFill>
                  <a:srgbClr val="000000"/>
                </a:solidFill>
                <a:latin typeface="Times New Roman" panose="02020603050405020304" pitchFamily="18" charset="0"/>
                <a:ea typeface="Times New Roman" panose="02020603050405020304"/>
                <a:sym typeface="Times New Roman" panose="02020603050405020304"/>
              </a:rPr>
              <a:t> PREVIOUS WORK                 </a:t>
            </a:r>
            <a:endParaRPr lang="en-US" sz="1600" b="1" dirty="0">
              <a:solidFill>
                <a:srgbClr val="000000"/>
              </a:solidFill>
              <a:latin typeface="Times New Roman" panose="02020603050405020304" pitchFamily="18" charset="0"/>
              <a:ea typeface="Times New Roman" panose="02020603050405020304"/>
              <a:sym typeface="Times New Roman" panose="02020603050405020304"/>
            </a:endParaRPr>
          </a:p>
        </p:txBody>
      </p:sp>
      <p:pic>
        <p:nvPicPr>
          <p:cNvPr id="12295" name="Google Shape;160;p10" descr="https://lh3.googleusercontent.com/wRaA1N-_XJ0A9loLur7306ePGeGjxLiE9wC_829M9dNyTjEEVW0WOOMwhlOazNlarzDvwr_4D1w-JoMYqRLFk9iD1fb5nJHXTBuSX4bVGeHZvJZ1MAfhnF9OWFaGNNW5tP2j69zZ8St2Vo0hm6rm6GZiu4jOxnGpOQSgcT86CXnCVOG41pu2j-jcFlrQU1LZM5DgE0MRjA=s2048"/>
          <p:cNvPicPr preferRelativeResize="0">
            <a:picLocks noGrp="1" noChangeAspect="1"/>
          </p:cNvPicPr>
          <p:nvPr>
            <p:ph type="pic" idx="4294967295"/>
          </p:nvPr>
        </p:nvPicPr>
        <p:blipFill>
          <a:blip r:embed="rId3"/>
          <a:srcRect l="26871" t="22935" r="28204" b="10324"/>
          <a:stretch>
            <a:fillRect/>
          </a:stretch>
        </p:blipFill>
        <p:spPr>
          <a:xfrm>
            <a:off x="6591300" y="1714500"/>
            <a:ext cx="2306638" cy="1936750"/>
          </a:xfrm>
        </p:spPr>
      </p:pic>
      <p:pic>
        <p:nvPicPr>
          <p:cNvPr id="12296" name="Google Shape;168;p11" descr="IMG20230418115419"/>
          <p:cNvPicPr preferRelativeResize="0">
            <a:picLocks noGrp="1"/>
          </p:cNvPicPr>
          <p:nvPr/>
        </p:nvPicPr>
        <p:blipFill>
          <a:blip r:embed="rId4"/>
          <a:stretch>
            <a:fillRect/>
          </a:stretch>
        </p:blipFill>
        <p:spPr>
          <a:xfrm>
            <a:off x="6880225" y="4183063"/>
            <a:ext cx="2090738" cy="1690687"/>
          </a:xfrm>
          <a:prstGeom prst="rect">
            <a:avLst/>
          </a:prstGeom>
          <a:noFill/>
          <a:ln w="9525">
            <a:noFill/>
          </a:ln>
        </p:spPr>
      </p:pic>
      <p:sp>
        <p:nvSpPr>
          <p:cNvPr id="12297" name="Text Box 5"/>
          <p:cNvSpPr txBox="1"/>
          <p:nvPr/>
        </p:nvSpPr>
        <p:spPr>
          <a:xfrm>
            <a:off x="6591300" y="3441700"/>
            <a:ext cx="2378075" cy="584200"/>
          </a:xfrm>
          <a:prstGeom prst="rect">
            <a:avLst/>
          </a:prstGeom>
          <a:noFill/>
          <a:ln w="9525">
            <a:noFill/>
          </a:ln>
        </p:spPr>
        <p:txBody>
          <a:bodyPr wrap="square" anchor="t" anchorCtr="0">
            <a:spAutoFit/>
          </a:bodyPr>
          <a:lstStyle/>
          <a:p>
            <a:pPr algn="ctr"/>
            <a:r>
              <a:rPr lang="en-US" altLang="en-IN" sz="1600">
                <a:latin typeface="Times New Roman" panose="02020603050405020304" pitchFamily="18" charset="0"/>
              </a:rPr>
              <a:t>Figure 1. </a:t>
            </a:r>
            <a:r>
              <a:rPr lang="en-IN" altLang="en-US" sz="1600">
                <a:latin typeface="Times New Roman" panose="02020603050405020304" pitchFamily="18" charset="0"/>
              </a:rPr>
              <a:t>Designed model using  solidworks</a:t>
            </a:r>
          </a:p>
        </p:txBody>
      </p:sp>
      <p:sp>
        <p:nvSpPr>
          <p:cNvPr id="12298" name="Text Box 11"/>
          <p:cNvSpPr txBox="1"/>
          <p:nvPr/>
        </p:nvSpPr>
        <p:spPr>
          <a:xfrm>
            <a:off x="23813" y="1350963"/>
            <a:ext cx="2011362" cy="782637"/>
          </a:xfrm>
          <a:prstGeom prst="rect">
            <a:avLst/>
          </a:prstGeom>
          <a:solidFill>
            <a:schemeClr val="bg1"/>
          </a:solidFill>
          <a:ln w="9525" cap="flat" cmpd="sng">
            <a:solidFill>
              <a:schemeClr val="tx1"/>
            </a:solidFill>
            <a:prstDash val="solid"/>
            <a:round/>
            <a:headEnd type="none" w="med" len="med"/>
            <a:tailEnd type="none" w="med" len="med"/>
          </a:ln>
        </p:spPr>
        <p:txBody>
          <a:bodyPr wrap="square" anchor="t" anchorCtr="0"/>
          <a:lstStyle/>
          <a:p>
            <a:pPr algn="ctr"/>
            <a:r>
              <a:rPr lang="en-IN" altLang="en-US" sz="1600">
                <a:latin typeface="Times New Roman" panose="02020603050405020304" pitchFamily="18" charset="0"/>
              </a:rPr>
              <a:t>Reviewof literature</a:t>
            </a:r>
          </a:p>
          <a:p>
            <a:pPr algn="ctr"/>
            <a:endParaRPr lang="en-IN" altLang="en-US" sz="1600">
              <a:latin typeface="Times New Roman" panose="02020603050405020304" pitchFamily="18" charset="0"/>
            </a:endParaRPr>
          </a:p>
        </p:txBody>
      </p:sp>
      <p:cxnSp>
        <p:nvCxnSpPr>
          <p:cNvPr id="13" name="Straight Arrow Connector 12"/>
          <p:cNvCxnSpPr/>
          <p:nvPr/>
        </p:nvCxnSpPr>
        <p:spPr>
          <a:xfrm flipV="1">
            <a:off x="2036763" y="1633538"/>
            <a:ext cx="454025" cy="217488"/>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2035175" y="1849438"/>
            <a:ext cx="382588" cy="411163"/>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2314" idx="3"/>
          </p:cNvCxnSpPr>
          <p:nvPr/>
        </p:nvCxnSpPr>
        <p:spPr>
          <a:xfrm flipV="1">
            <a:off x="3633788" y="1501775"/>
            <a:ext cx="1206500" cy="127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3990975" y="2311400"/>
            <a:ext cx="835025" cy="7938"/>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2303" name="Text Box 17"/>
          <p:cNvSpPr txBox="1"/>
          <p:nvPr/>
        </p:nvSpPr>
        <p:spPr>
          <a:xfrm>
            <a:off x="38100" y="2933700"/>
            <a:ext cx="2051050" cy="696913"/>
          </a:xfrm>
          <a:prstGeom prst="rect">
            <a:avLst/>
          </a:prstGeom>
          <a:noFill/>
          <a:ln w="9525" cap="flat" cmpd="sng">
            <a:solidFill>
              <a:schemeClr val="tx1"/>
            </a:solidFill>
            <a:prstDash val="solid"/>
            <a:round/>
            <a:headEnd type="none" w="med" len="med"/>
            <a:tailEnd type="none" w="med" len="med"/>
          </a:ln>
        </p:spPr>
        <p:txBody>
          <a:bodyPr wrap="square" anchor="t" anchorCtr="0"/>
          <a:lstStyle/>
          <a:p>
            <a:pPr algn="ctr"/>
            <a:r>
              <a:rPr lang="en-IN" altLang="en-US" sz="1600">
                <a:latin typeface="Times New Roman" panose="02020603050405020304" pitchFamily="18" charset="0"/>
              </a:rPr>
              <a:t>Designing of the  porous scaffold</a:t>
            </a:r>
          </a:p>
        </p:txBody>
      </p:sp>
      <p:sp>
        <p:nvSpPr>
          <p:cNvPr id="12304" name="Text Box 18"/>
          <p:cNvSpPr txBox="1"/>
          <p:nvPr/>
        </p:nvSpPr>
        <p:spPr>
          <a:xfrm>
            <a:off x="68263" y="4697413"/>
            <a:ext cx="2012950" cy="584200"/>
          </a:xfrm>
          <a:prstGeom prst="rect">
            <a:avLst/>
          </a:prstGeom>
          <a:solidFill>
            <a:srgbClr val="FF0000"/>
          </a:solidFill>
          <a:ln w="9525" cap="flat" cmpd="sng">
            <a:solidFill>
              <a:schemeClr val="tx1"/>
            </a:solidFill>
            <a:prstDash val="solid"/>
            <a:round/>
            <a:headEnd type="none" w="med" len="med"/>
            <a:tailEnd type="none" w="med" len="med"/>
          </a:ln>
        </p:spPr>
        <p:txBody>
          <a:bodyPr wrap="square" anchor="t" anchorCtr="0">
            <a:spAutoFit/>
          </a:bodyPr>
          <a:lstStyle/>
          <a:p>
            <a:pPr algn="ctr"/>
            <a:r>
              <a:rPr lang="en-IN" altLang="en-US" sz="1600" dirty="0">
                <a:latin typeface="Times New Roman" panose="02020603050405020304" pitchFamily="18" charset="0"/>
              </a:rPr>
              <a:t>3D printing of scaffold design model </a:t>
            </a:r>
          </a:p>
        </p:txBody>
      </p:sp>
      <p:sp>
        <p:nvSpPr>
          <p:cNvPr id="12305" name="Text Box 21"/>
          <p:cNvSpPr txBox="1"/>
          <p:nvPr/>
        </p:nvSpPr>
        <p:spPr>
          <a:xfrm>
            <a:off x="4800600" y="1193800"/>
            <a:ext cx="1917700" cy="642938"/>
          </a:xfrm>
          <a:prstGeom prst="rect">
            <a:avLst/>
          </a:prstGeom>
          <a:noFill/>
          <a:ln w="9525" cap="flat" cmpd="sng">
            <a:solidFill>
              <a:schemeClr val="tx1"/>
            </a:solidFill>
            <a:prstDash val="solid"/>
            <a:round/>
            <a:headEnd type="none" w="med" len="med"/>
            <a:tailEnd type="none" w="med" len="med"/>
          </a:ln>
        </p:spPr>
        <p:txBody>
          <a:bodyPr wrap="square" anchor="t" anchorCtr="0"/>
          <a:lstStyle/>
          <a:p>
            <a:pPr algn="ctr"/>
            <a:r>
              <a:rPr lang="en-IN" altLang="en-US" sz="1600" dirty="0">
                <a:latin typeface="Times New Roman" panose="02020603050405020304" pitchFamily="18" charset="0"/>
              </a:rPr>
              <a:t>PLA</a:t>
            </a:r>
          </a:p>
          <a:p>
            <a:pPr algn="ctr"/>
            <a:r>
              <a:rPr lang="en-IN" altLang="en-US" sz="1600" dirty="0">
                <a:latin typeface="Times New Roman" panose="02020603050405020304" pitchFamily="18" charset="0"/>
              </a:rPr>
              <a:t>(poly lactic acid)</a:t>
            </a:r>
          </a:p>
        </p:txBody>
      </p:sp>
      <p:sp>
        <p:nvSpPr>
          <p:cNvPr id="12306" name="Text Box 22"/>
          <p:cNvSpPr txBox="1"/>
          <p:nvPr/>
        </p:nvSpPr>
        <p:spPr>
          <a:xfrm>
            <a:off x="2417763" y="2089150"/>
            <a:ext cx="1512887" cy="584200"/>
          </a:xfrm>
          <a:prstGeom prst="rect">
            <a:avLst/>
          </a:prstGeom>
          <a:noFill/>
          <a:ln w="9525" cap="flat" cmpd="sng">
            <a:solidFill>
              <a:schemeClr val="tx1"/>
            </a:solidFill>
            <a:prstDash val="solid"/>
            <a:round/>
            <a:headEnd type="none" w="med" len="med"/>
            <a:tailEnd type="none" w="med" len="med"/>
          </a:ln>
        </p:spPr>
        <p:txBody>
          <a:bodyPr wrap="square" anchor="t" anchorCtr="0">
            <a:spAutoFit/>
          </a:bodyPr>
          <a:lstStyle/>
          <a:p>
            <a:pPr algn="ctr"/>
            <a:r>
              <a:rPr lang="en-IN" altLang="en-US" sz="1600">
                <a:latin typeface="Times New Roman" panose="02020603050405020304" pitchFamily="18" charset="0"/>
              </a:rPr>
              <a:t>Printing Mehodology</a:t>
            </a:r>
          </a:p>
        </p:txBody>
      </p:sp>
      <p:sp>
        <p:nvSpPr>
          <p:cNvPr id="12307" name="Text Box 24"/>
          <p:cNvSpPr txBox="1"/>
          <p:nvPr/>
        </p:nvSpPr>
        <p:spPr>
          <a:xfrm>
            <a:off x="4800600" y="2136775"/>
            <a:ext cx="1460500" cy="338138"/>
          </a:xfrm>
          <a:prstGeom prst="rect">
            <a:avLst/>
          </a:prstGeom>
          <a:noFill/>
          <a:ln w="9525" cap="flat" cmpd="sng">
            <a:solidFill>
              <a:schemeClr val="tx1"/>
            </a:solidFill>
            <a:prstDash val="solid"/>
            <a:round/>
            <a:headEnd type="none" w="med" len="med"/>
            <a:tailEnd type="none" w="med" len="med"/>
          </a:ln>
        </p:spPr>
        <p:txBody>
          <a:bodyPr wrap="square" anchor="t" anchorCtr="0">
            <a:spAutoFit/>
          </a:bodyPr>
          <a:lstStyle/>
          <a:p>
            <a:pPr algn="ctr"/>
            <a:r>
              <a:rPr lang="en-IN" altLang="en-US" sz="1600">
                <a:latin typeface="Times New Roman" panose="02020603050405020304" pitchFamily="18" charset="0"/>
              </a:rPr>
              <a:t>FDM Printing </a:t>
            </a:r>
          </a:p>
        </p:txBody>
      </p:sp>
      <p:cxnSp>
        <p:nvCxnSpPr>
          <p:cNvPr id="26" name="Straight Arrow Connector 25"/>
          <p:cNvCxnSpPr/>
          <p:nvPr/>
        </p:nvCxnSpPr>
        <p:spPr>
          <a:xfrm flipH="1">
            <a:off x="869950" y="2136775"/>
            <a:ext cx="3175" cy="7667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830263" y="3635375"/>
            <a:ext cx="14288" cy="1062038"/>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2303" idx="3"/>
          </p:cNvCxnSpPr>
          <p:nvPr/>
        </p:nvCxnSpPr>
        <p:spPr>
          <a:xfrm flipV="1">
            <a:off x="2089150" y="3270250"/>
            <a:ext cx="441325" cy="127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2304" idx="3"/>
            <a:endCxn id="12313" idx="1"/>
          </p:cNvCxnSpPr>
          <p:nvPr/>
        </p:nvCxnSpPr>
        <p:spPr>
          <a:xfrm flipV="1">
            <a:off x="2081213" y="4976813"/>
            <a:ext cx="449263" cy="127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2312" name="Text Box 29"/>
          <p:cNvSpPr txBox="1"/>
          <p:nvPr/>
        </p:nvSpPr>
        <p:spPr>
          <a:xfrm>
            <a:off x="2505075" y="2944813"/>
            <a:ext cx="2046288" cy="584200"/>
          </a:xfrm>
          <a:prstGeom prst="rect">
            <a:avLst/>
          </a:prstGeom>
          <a:noFill/>
          <a:ln w="9525" cap="flat" cmpd="sng">
            <a:solidFill>
              <a:schemeClr val="tx1"/>
            </a:solidFill>
            <a:prstDash val="solid"/>
            <a:round/>
            <a:headEnd type="none" w="med" len="med"/>
            <a:tailEnd type="none" w="med" len="med"/>
          </a:ln>
        </p:spPr>
        <p:txBody>
          <a:bodyPr wrap="square" anchor="t" anchorCtr="0">
            <a:spAutoFit/>
          </a:bodyPr>
          <a:lstStyle/>
          <a:p>
            <a:pPr algn="ctr"/>
            <a:r>
              <a:rPr lang="en-IN" altLang="en-US" sz="1600" dirty="0">
                <a:latin typeface="Times New Roman" panose="02020603050405020304" pitchFamily="18" charset="0"/>
              </a:rPr>
              <a:t>Using Solid works software</a:t>
            </a:r>
          </a:p>
        </p:txBody>
      </p:sp>
      <p:sp>
        <p:nvSpPr>
          <p:cNvPr id="12313" name="Text Box 30"/>
          <p:cNvSpPr txBox="1"/>
          <p:nvPr/>
        </p:nvSpPr>
        <p:spPr>
          <a:xfrm>
            <a:off x="2530475" y="4684713"/>
            <a:ext cx="3651250" cy="584200"/>
          </a:xfrm>
          <a:prstGeom prst="rect">
            <a:avLst/>
          </a:prstGeom>
          <a:solidFill>
            <a:srgbClr val="FF0000"/>
          </a:solidFill>
          <a:ln w="9525" cap="flat" cmpd="sng">
            <a:solidFill>
              <a:schemeClr val="tx1"/>
            </a:solidFill>
            <a:prstDash val="solid"/>
            <a:round/>
            <a:headEnd type="none" w="med" len="med"/>
            <a:tailEnd type="none" w="med" len="med"/>
          </a:ln>
        </p:spPr>
        <p:txBody>
          <a:bodyPr wrap="square" anchor="t" anchorCtr="0">
            <a:spAutoFit/>
          </a:bodyPr>
          <a:lstStyle/>
          <a:p>
            <a:pPr algn="ctr"/>
            <a:r>
              <a:rPr lang="en-IN" altLang="en-US" sz="1600" dirty="0" err="1">
                <a:latin typeface="Times New Roman" panose="02020603050405020304" pitchFamily="18" charset="0"/>
              </a:rPr>
              <a:t>Ultimaker</a:t>
            </a:r>
            <a:r>
              <a:rPr lang="en-IN" altLang="en-US" sz="1600" dirty="0">
                <a:latin typeface="Times New Roman" panose="02020603050405020304" pitchFamily="18" charset="0"/>
              </a:rPr>
              <a:t> 2 FDM 3D printer used for printing the scaffold</a:t>
            </a:r>
          </a:p>
        </p:txBody>
      </p:sp>
      <p:sp>
        <p:nvSpPr>
          <p:cNvPr id="12314" name="Text Box 20"/>
          <p:cNvSpPr txBox="1"/>
          <p:nvPr/>
        </p:nvSpPr>
        <p:spPr>
          <a:xfrm>
            <a:off x="2492375" y="1074738"/>
            <a:ext cx="1141413" cy="877887"/>
          </a:xfrm>
          <a:prstGeom prst="rect">
            <a:avLst/>
          </a:prstGeom>
          <a:noFill/>
          <a:ln w="9525" cap="flat" cmpd="sng">
            <a:solidFill>
              <a:schemeClr val="tx1"/>
            </a:solidFill>
            <a:prstDash val="solid"/>
            <a:round/>
            <a:headEnd type="none" w="med" len="med"/>
            <a:tailEnd type="none" w="med" len="med"/>
          </a:ln>
        </p:spPr>
        <p:txBody>
          <a:bodyPr wrap="square" anchor="t" anchorCtr="0"/>
          <a:lstStyle/>
          <a:p>
            <a:pPr algn="ctr"/>
            <a:r>
              <a:rPr lang="en-IN" altLang="en-US" sz="1600">
                <a:latin typeface="Times New Roman" panose="02020603050405020304" pitchFamily="18" charset="0"/>
              </a:rPr>
              <a:t>Material selection</a:t>
            </a:r>
          </a:p>
        </p:txBody>
      </p:sp>
      <p:sp>
        <p:nvSpPr>
          <p:cNvPr id="12315" name="Text Box 9"/>
          <p:cNvSpPr txBox="1"/>
          <p:nvPr/>
        </p:nvSpPr>
        <p:spPr>
          <a:xfrm>
            <a:off x="6797675" y="1119188"/>
            <a:ext cx="1874838" cy="336550"/>
          </a:xfrm>
          <a:prstGeom prst="rect">
            <a:avLst/>
          </a:prstGeom>
          <a:noFill/>
          <a:ln w="9525">
            <a:noFill/>
          </a:ln>
        </p:spPr>
        <p:txBody>
          <a:bodyPr wrap="square" anchor="t" anchorCtr="0">
            <a:spAutoFit/>
          </a:bodyPr>
          <a:lstStyle/>
          <a:p>
            <a:pPr algn="ctr"/>
            <a:r>
              <a:rPr lang="en-IN" altLang="en-US" sz="1600" b="1">
                <a:latin typeface="Times New Roman" panose="02020603050405020304" pitchFamily="18" charset="0"/>
              </a:rPr>
              <a:t>RESULTS</a:t>
            </a:r>
          </a:p>
        </p:txBody>
      </p:sp>
      <p:pic>
        <p:nvPicPr>
          <p:cNvPr id="12316" name="Picture 15"/>
          <p:cNvPicPr>
            <a:picLocks noGrp="1" noChangeAspect="1"/>
          </p:cNvPicPr>
          <p:nvPr>
            <p:ph sz="half" idx="4294967295"/>
          </p:nvPr>
        </p:nvPicPr>
        <p:blipFill>
          <a:blip r:embed="rId5"/>
          <a:stretch>
            <a:fillRect/>
          </a:stretch>
        </p:blipFill>
        <p:spPr>
          <a:xfrm>
            <a:off x="228600" y="119063"/>
            <a:ext cx="1016000" cy="1016000"/>
          </a:xfrm>
        </p:spPr>
      </p:pic>
      <p:pic>
        <p:nvPicPr>
          <p:cNvPr id="12317" name="Picture 1"/>
          <p:cNvPicPr>
            <a:picLocks noChangeAspect="1"/>
          </p:cNvPicPr>
          <p:nvPr/>
        </p:nvPicPr>
        <p:blipFill>
          <a:blip r:embed="rId6"/>
          <a:stretch>
            <a:fillRect/>
          </a:stretch>
        </p:blipFill>
        <p:spPr>
          <a:xfrm>
            <a:off x="7896225" y="119063"/>
            <a:ext cx="1001713" cy="871537"/>
          </a:xfrm>
          <a:prstGeom prst="rect">
            <a:avLst/>
          </a:prstGeom>
          <a:noFill/>
          <a:ln w="9525">
            <a:noFill/>
          </a:ln>
        </p:spPr>
      </p:pic>
      <p:sp>
        <p:nvSpPr>
          <p:cNvPr id="10" name="Footer Placeholder 9"/>
          <p:cNvSpPr txBox="1">
            <a:spLocks noGrp="1"/>
          </p:cNvSpPr>
          <p:nvPr/>
        </p:nvSpPr>
        <p:spPr>
          <a:xfrm>
            <a:off x="3251200" y="6483350"/>
            <a:ext cx="2895600" cy="365125"/>
          </a:xfrm>
          <a:prstGeom prst="rect">
            <a:avLst/>
          </a:prstGeom>
          <a:noFill/>
        </p:spPr>
        <p:txBody>
          <a:bodyPr vert="horz" lIns="91440" tIns="45720" rIns="91440" bIns="45720" rtlCol="0" anchor="ctr"/>
          <a:lstStyle>
            <a:defPPr>
              <a:defRPr lang="en-US"/>
            </a:defPPr>
            <a:lvl1pPr marL="0" algn="ctr" defTabSz="914400" rtl="0" eaLnBrk="1" fontAlgn="auto" latinLnBrk="0" hangingPunct="1">
              <a:spcBef>
                <a:spcPts val="0"/>
              </a:spcBef>
              <a:spcAft>
                <a:spcPts val="0"/>
              </a:spcAft>
              <a:defRPr sz="1200" kern="1200" smtClean="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 </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Times New Roman" panose="02020603050405020304" pitchFamily="18" charset="0"/>
              </a:rPr>
              <a:t>20BM283 - Mini project II</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Times New Roman" panose="02020603050405020304" pitchFamily="18" charset="0"/>
            </a:endParaRPr>
          </a:p>
        </p:txBody>
      </p:sp>
      <p:sp>
        <p:nvSpPr>
          <p:cNvPr id="14339" name="Slide Number Placeholder 5"/>
          <p:cNvSpPr>
            <a:spLocks noGrp="1"/>
          </p:cNvSpPr>
          <p:nvPr>
            <p:ph type="sldNum" sz="quarter" idx="12"/>
          </p:nvPr>
        </p:nvSpPr>
        <p:spPr>
          <a:noFill/>
          <a:ln>
            <a:noFill/>
          </a:ln>
        </p:spPr>
        <p:txBody>
          <a:bodyPr vert="horz"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a:buSzTx/>
            </a:pPr>
            <a:fld id="{9A0DB2DC-4C9A-4742-B13C-FB6460FD3503}" type="slidenum">
              <a:rPr lang="en-US" altLang="zh-CN" sz="1200" dirty="0">
                <a:solidFill>
                  <a:srgbClr val="898989"/>
                </a:solidFill>
                <a:latin typeface="Times New Roman" panose="02020603050405020304" pitchFamily="18" charset="0"/>
              </a:rPr>
              <a:t>8</a:t>
            </a:fld>
            <a:endParaRPr lang="en-US" altLang="zh-CN" sz="1200" dirty="0">
              <a:solidFill>
                <a:srgbClr val="898989"/>
              </a:solidFill>
              <a:latin typeface="Times New Roman" panose="02020603050405020304" pitchFamily="18" charset="0"/>
            </a:endParaRPr>
          </a:p>
        </p:txBody>
      </p:sp>
      <p:pic>
        <p:nvPicPr>
          <p:cNvPr id="14340" name="Picture 1"/>
          <p:cNvPicPr>
            <a:picLocks noChangeAspect="1"/>
          </p:cNvPicPr>
          <p:nvPr/>
        </p:nvPicPr>
        <p:blipFill>
          <a:blip r:embed="rId2"/>
          <a:stretch>
            <a:fillRect/>
          </a:stretch>
        </p:blipFill>
        <p:spPr>
          <a:xfrm>
            <a:off x="8077200" y="304800"/>
            <a:ext cx="977900" cy="889000"/>
          </a:xfrm>
          <a:prstGeom prst="rect">
            <a:avLst/>
          </a:prstGeom>
          <a:noFill/>
          <a:ln w="9525">
            <a:noFill/>
          </a:ln>
        </p:spPr>
      </p:pic>
      <p:pic>
        <p:nvPicPr>
          <p:cNvPr id="14341" name="Picture 9"/>
          <p:cNvPicPr>
            <a:picLocks noChangeAspect="1"/>
          </p:cNvPicPr>
          <p:nvPr/>
        </p:nvPicPr>
        <p:blipFill>
          <a:blip r:embed="rId3"/>
          <a:stretch>
            <a:fillRect/>
          </a:stretch>
        </p:blipFill>
        <p:spPr>
          <a:xfrm>
            <a:off x="228600" y="152400"/>
            <a:ext cx="990600" cy="1055688"/>
          </a:xfrm>
          <a:prstGeom prst="rect">
            <a:avLst/>
          </a:prstGeom>
          <a:noFill/>
          <a:ln w="9525">
            <a:noFill/>
          </a:ln>
        </p:spPr>
      </p:pic>
      <p:sp>
        <p:nvSpPr>
          <p:cNvPr id="14342" name="Rectangle 11"/>
          <p:cNvSpPr/>
          <p:nvPr/>
        </p:nvSpPr>
        <p:spPr>
          <a:xfrm>
            <a:off x="4464050" y="5592763"/>
            <a:ext cx="311150" cy="368300"/>
          </a:xfrm>
          <a:prstGeom prst="rect">
            <a:avLst/>
          </a:prstGeom>
          <a:noFill/>
          <a:ln w="9525">
            <a:noFill/>
          </a:ln>
        </p:spPr>
        <p:txBody>
          <a:bodyPr wrap="none" anchor="t" anchorCtr="0">
            <a:spAutoFit/>
          </a:bodyPr>
          <a:lstStyle/>
          <a:p>
            <a:pPr algn="ctr"/>
            <a:endParaRPr lang="en-IN" altLang="x-none" b="1" dirty="0">
              <a:latin typeface="Times New Roman" panose="02020603050405020304" pitchFamily="18" charset="0"/>
              <a:ea typeface="Times New Roman" panose="02020603050405020304" pitchFamily="18" charset="0"/>
            </a:endParaRPr>
          </a:p>
        </p:txBody>
      </p:sp>
      <p:sp>
        <p:nvSpPr>
          <p:cNvPr id="14343" name="Title 2"/>
          <p:cNvSpPr>
            <a:spLocks noGrp="1"/>
          </p:cNvSpPr>
          <p:nvPr>
            <p:ph type="title"/>
          </p:nvPr>
        </p:nvSpPr>
        <p:spPr>
          <a:xfrm>
            <a:off x="457200" y="274955"/>
            <a:ext cx="7620000" cy="1143000"/>
          </a:xfrm>
        </p:spPr>
        <p:txBody>
          <a:bodyPr anchor="ctr" anchorCtr="0"/>
          <a:lstStyle/>
          <a:p>
            <a:r>
              <a:rPr lang="en-US" sz="3000" b="1" dirty="0"/>
              <a:t>SOFTWARE SPECIFICATIONS</a:t>
            </a:r>
            <a:endParaRPr lang="en-US" altLang="zh-CN" sz="3000"/>
          </a:p>
        </p:txBody>
      </p:sp>
      <p:sp>
        <p:nvSpPr>
          <p:cNvPr id="14344" name="Text Box 6"/>
          <p:cNvSpPr txBox="1"/>
          <p:nvPr/>
        </p:nvSpPr>
        <p:spPr>
          <a:xfrm>
            <a:off x="762000" y="1322388"/>
            <a:ext cx="4572000" cy="460375"/>
          </a:xfrm>
          <a:prstGeom prst="rect">
            <a:avLst/>
          </a:prstGeom>
          <a:noFill/>
          <a:ln w="9525">
            <a:noFill/>
          </a:ln>
        </p:spPr>
        <p:txBody>
          <a:bodyPr wrap="square" anchor="t" anchorCtr="0">
            <a:spAutoFit/>
          </a:bodyPr>
          <a:lstStyle/>
          <a:p>
            <a:r>
              <a:rPr lang="en-US" sz="2400" b="1" dirty="0">
                <a:latin typeface="Arial" panose="020B0604020202020204" pitchFamily="34" charset="0"/>
              </a:rPr>
              <a:t>Software Specification:</a:t>
            </a:r>
            <a:r>
              <a:rPr lang="en-IN" altLang="x-none" sz="2400" dirty="0">
                <a:latin typeface="Arial" panose="020B0604020202020204" pitchFamily="34" charset="0"/>
              </a:rPr>
              <a:t>	</a:t>
            </a:r>
          </a:p>
        </p:txBody>
      </p:sp>
      <p:graphicFrame>
        <p:nvGraphicFramePr>
          <p:cNvPr id="17" name="Content Placeholder 16"/>
          <p:cNvGraphicFramePr>
            <a:graphicFrameLocks noGrp="1"/>
          </p:cNvGraphicFramePr>
          <p:nvPr>
            <p:ph idx="1"/>
          </p:nvPr>
        </p:nvGraphicFramePr>
        <p:xfrm>
          <a:off x="1111250" y="1897063"/>
          <a:ext cx="7525385" cy="1257300"/>
        </p:xfrm>
        <a:graphic>
          <a:graphicData uri="http://schemas.openxmlformats.org/drawingml/2006/table">
            <a:tbl>
              <a:tblPr firstRow="1" bandRow="1">
                <a:tableStyleId>{5C22544A-7EE6-4342-B048-85BDC9FD1C3A}</a:tableStyleId>
              </a:tblPr>
              <a:tblGrid>
                <a:gridCol w="4232910">
                  <a:extLst>
                    <a:ext uri="{9D8B030D-6E8A-4147-A177-3AD203B41FA5}">
                      <a16:colId xmlns:a16="http://schemas.microsoft.com/office/drawing/2014/main" val="20000"/>
                    </a:ext>
                  </a:extLst>
                </a:gridCol>
                <a:gridCol w="3292475">
                  <a:extLst>
                    <a:ext uri="{9D8B030D-6E8A-4147-A177-3AD203B41FA5}">
                      <a16:colId xmlns:a16="http://schemas.microsoft.com/office/drawing/2014/main" val="20001"/>
                    </a:ext>
                  </a:extLst>
                </a:gridCol>
              </a:tblGrid>
              <a:tr h="419100">
                <a:tc>
                  <a:txBody>
                    <a:bodyPr/>
                    <a:lstStyle/>
                    <a:p>
                      <a:pPr algn="ctr"/>
                      <a:r>
                        <a:rPr lang="en-IN" dirty="0"/>
                        <a:t>Software</a:t>
                      </a:r>
                    </a:p>
                  </a:txBody>
                  <a:tcPr/>
                </a:tc>
                <a:tc>
                  <a:txBody>
                    <a:bodyPr/>
                    <a:lstStyle/>
                    <a:p>
                      <a:pPr algn="ctr"/>
                      <a:r>
                        <a:rPr lang="en-IN" dirty="0"/>
                        <a:t>Description</a:t>
                      </a:r>
                    </a:p>
                  </a:txBody>
                  <a:tcPr/>
                </a:tc>
                <a:extLst>
                  <a:ext uri="{0D108BD9-81ED-4DB2-BD59-A6C34878D82A}">
                    <a16:rowId xmlns:a16="http://schemas.microsoft.com/office/drawing/2014/main" val="10000"/>
                  </a:ext>
                </a:extLst>
              </a:tr>
              <a:tr h="419100">
                <a:tc>
                  <a:txBody>
                    <a:bodyPr/>
                    <a:lstStyle/>
                    <a:p>
                      <a:r>
                        <a:rPr lang="en-IN" dirty="0"/>
                        <a:t>ANSYS Work bench </a:t>
                      </a:r>
                    </a:p>
                  </a:txBody>
                  <a:tcPr/>
                </a:tc>
                <a:tc>
                  <a:txBody>
                    <a:bodyPr/>
                    <a:lstStyle/>
                    <a:p>
                      <a:r>
                        <a:rPr lang="en-IN" dirty="0"/>
                        <a:t>Version 2024 R1</a:t>
                      </a:r>
                    </a:p>
                  </a:txBody>
                  <a:tcPr/>
                </a:tc>
                <a:extLst>
                  <a:ext uri="{0D108BD9-81ED-4DB2-BD59-A6C34878D82A}">
                    <a16:rowId xmlns:a16="http://schemas.microsoft.com/office/drawing/2014/main" val="10001"/>
                  </a:ext>
                </a:extLst>
              </a:tr>
              <a:tr h="419100">
                <a:tc>
                  <a:txBody>
                    <a:bodyPr/>
                    <a:lstStyle/>
                    <a:p>
                      <a:r>
                        <a:rPr lang="en-IN" dirty="0"/>
                        <a:t>COMSOL</a:t>
                      </a:r>
                    </a:p>
                  </a:txBody>
                  <a:tcPr/>
                </a:tc>
                <a:tc>
                  <a:txBody>
                    <a:bodyPr/>
                    <a:lstStyle/>
                    <a:p>
                      <a:r>
                        <a:rPr lang="en-IN" dirty="0"/>
                        <a:t>Version</a:t>
                      </a:r>
                      <a:r>
                        <a:rPr lang="en-IN" baseline="0" dirty="0"/>
                        <a:t> 4.1</a:t>
                      </a:r>
                      <a:endParaRPr lang="en-IN" dirty="0"/>
                    </a:p>
                  </a:txBody>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pPr algn="ctr"/>
            <a:r>
              <a:rPr lang="en-US" sz="3200" b="1" dirty="0">
                <a:sym typeface="+mn-ea"/>
              </a:rPr>
              <a:t>RESULTS AND DISCUSSION</a:t>
            </a:r>
            <a:endParaRPr lang="en-IN" altLang="en-US" sz="3200" b="1" dirty="0"/>
          </a:p>
        </p:txBody>
      </p:sp>
      <p:sp>
        <p:nvSpPr>
          <p:cNvPr id="4" name="Text Box 7"/>
          <p:cNvSpPr txBox="1"/>
          <p:nvPr/>
        </p:nvSpPr>
        <p:spPr>
          <a:xfrm>
            <a:off x="304800" y="1295400"/>
            <a:ext cx="6477635" cy="492125"/>
          </a:xfrm>
          <a:prstGeom prst="rect">
            <a:avLst/>
          </a:prstGeom>
          <a:noFill/>
        </p:spPr>
        <p:txBody>
          <a:bodyPr wrap="square" rtlCol="0">
            <a:noAutofit/>
          </a:bodyPr>
          <a:lstStyle/>
          <a:p>
            <a:r>
              <a:rPr lang="en-IN" altLang="en-US" sz="2000" b="1" dirty="0">
                <a:latin typeface="Times New Roman" panose="02020603050405020304" pitchFamily="18" charset="0"/>
                <a:cs typeface="Times New Roman" panose="02020603050405020304" pitchFamily="18" charset="0"/>
              </a:rPr>
              <a:t>Deformation Testing Using Ansys </a:t>
            </a:r>
          </a:p>
        </p:txBody>
      </p:sp>
      <p:pic>
        <p:nvPicPr>
          <p:cNvPr id="5" name="Picture 4" descr="Screenshot (49)"/>
          <p:cNvPicPr>
            <a:picLocks noChangeAspect="1"/>
          </p:cNvPicPr>
          <p:nvPr/>
        </p:nvPicPr>
        <p:blipFill>
          <a:blip r:embed="rId2"/>
          <a:srcRect l="26583" t="16597" b="28468"/>
          <a:stretch>
            <a:fillRect/>
          </a:stretch>
        </p:blipFill>
        <p:spPr>
          <a:xfrm>
            <a:off x="86995" y="1876425"/>
            <a:ext cx="2599690" cy="1941830"/>
          </a:xfrm>
          <a:prstGeom prst="rect">
            <a:avLst/>
          </a:prstGeom>
        </p:spPr>
      </p:pic>
      <p:pic>
        <p:nvPicPr>
          <p:cNvPr id="6" name="Picture Placeholder 8" descr="Screenshot (48)"/>
          <p:cNvPicPr>
            <a:picLocks noChangeAspect="1"/>
          </p:cNvPicPr>
          <p:nvPr/>
        </p:nvPicPr>
        <p:blipFill>
          <a:blip r:embed="rId3"/>
          <a:srcRect l="24495" t="16463" b="28087"/>
          <a:stretch>
            <a:fillRect/>
          </a:stretch>
        </p:blipFill>
        <p:spPr>
          <a:xfrm>
            <a:off x="2686050" y="1875790"/>
            <a:ext cx="3043555" cy="1899920"/>
          </a:xfrm>
          <a:prstGeom prst="rect">
            <a:avLst/>
          </a:prstGeom>
        </p:spPr>
      </p:pic>
      <p:pic>
        <p:nvPicPr>
          <p:cNvPr id="7" name="Picture 6" descr="Screenshot (50)"/>
          <p:cNvPicPr>
            <a:picLocks noChangeAspect="1"/>
          </p:cNvPicPr>
          <p:nvPr/>
        </p:nvPicPr>
        <p:blipFill>
          <a:blip r:embed="rId4"/>
          <a:srcRect l="25633" t="15852" b="28139"/>
          <a:stretch>
            <a:fillRect/>
          </a:stretch>
        </p:blipFill>
        <p:spPr>
          <a:xfrm>
            <a:off x="5728970" y="1875790"/>
            <a:ext cx="3235960" cy="1942465"/>
          </a:xfrm>
          <a:prstGeom prst="rect">
            <a:avLst/>
          </a:prstGeom>
        </p:spPr>
      </p:pic>
      <p:sp>
        <p:nvSpPr>
          <p:cNvPr id="8" name="Text Box 13"/>
          <p:cNvSpPr txBox="1"/>
          <p:nvPr/>
        </p:nvSpPr>
        <p:spPr>
          <a:xfrm>
            <a:off x="0" y="4380230"/>
            <a:ext cx="2686050" cy="1925320"/>
          </a:xfrm>
          <a:prstGeom prst="rect">
            <a:avLst/>
          </a:prstGeom>
          <a:noFill/>
        </p:spPr>
        <p:txBody>
          <a:bodyPr wrap="square" rtlCol="0">
            <a:noAutofit/>
          </a:bodyPr>
          <a:lstStyle/>
          <a:p>
            <a:r>
              <a:rPr lang="en-IN" altLang="en-US" dirty="0"/>
              <a:t>a)Total deformation</a:t>
            </a:r>
          </a:p>
          <a:p>
            <a:endParaRPr lang="en-IN" altLang="en-US" dirty="0"/>
          </a:p>
          <a:p>
            <a:r>
              <a:rPr lang="en-IN" altLang="en-US" dirty="0"/>
              <a:t>Min:0</a:t>
            </a:r>
          </a:p>
          <a:p>
            <a:endParaRPr lang="en-IN" altLang="en-US" dirty="0"/>
          </a:p>
          <a:p>
            <a:r>
              <a:rPr lang="en-IN" altLang="en-US" dirty="0"/>
              <a:t>Max: 0.0014111</a:t>
            </a:r>
          </a:p>
        </p:txBody>
      </p:sp>
      <p:sp>
        <p:nvSpPr>
          <p:cNvPr id="9" name="Text Box 14"/>
          <p:cNvSpPr txBox="1"/>
          <p:nvPr/>
        </p:nvSpPr>
        <p:spPr>
          <a:xfrm>
            <a:off x="2886075" y="4380230"/>
            <a:ext cx="2830830" cy="1168400"/>
          </a:xfrm>
          <a:prstGeom prst="rect">
            <a:avLst/>
          </a:prstGeom>
          <a:noFill/>
        </p:spPr>
        <p:txBody>
          <a:bodyPr wrap="square" rtlCol="0">
            <a:spAutoFit/>
          </a:bodyPr>
          <a:lstStyle/>
          <a:p>
            <a:r>
              <a:rPr lang="en-IN" altLang="en-US" dirty="0"/>
              <a:t>b)Equivalent Elastic Strain</a:t>
            </a:r>
          </a:p>
          <a:p>
            <a:endParaRPr lang="en-IN" altLang="en-US" dirty="0"/>
          </a:p>
          <a:p>
            <a:r>
              <a:rPr lang="en-IN" altLang="en-US" dirty="0"/>
              <a:t>Min:3.3715e-5</a:t>
            </a:r>
          </a:p>
          <a:p>
            <a:endParaRPr lang="en-IN" altLang="en-US" dirty="0"/>
          </a:p>
          <a:p>
            <a:r>
              <a:rPr lang="en-IN" altLang="en-US" dirty="0"/>
              <a:t>Max:0.00055983</a:t>
            </a:r>
          </a:p>
        </p:txBody>
      </p:sp>
      <p:sp>
        <p:nvSpPr>
          <p:cNvPr id="10" name="Text Box 17"/>
          <p:cNvSpPr txBox="1"/>
          <p:nvPr/>
        </p:nvSpPr>
        <p:spPr>
          <a:xfrm>
            <a:off x="5934075" y="4380230"/>
            <a:ext cx="3030855" cy="1236980"/>
          </a:xfrm>
          <a:prstGeom prst="rect">
            <a:avLst/>
          </a:prstGeom>
          <a:noFill/>
        </p:spPr>
        <p:txBody>
          <a:bodyPr wrap="square" rtlCol="0">
            <a:noAutofit/>
          </a:bodyPr>
          <a:lstStyle/>
          <a:p>
            <a:r>
              <a:rPr lang="en-IN" altLang="en-US" dirty="0"/>
              <a:t>c)Directional Deformation</a:t>
            </a:r>
          </a:p>
          <a:p>
            <a:endParaRPr lang="en-IN" altLang="en-US" dirty="0"/>
          </a:p>
          <a:p>
            <a:r>
              <a:rPr lang="en-IN" altLang="en-US" dirty="0"/>
              <a:t>Min: -0.00026658</a:t>
            </a:r>
          </a:p>
          <a:p>
            <a:endParaRPr lang="en-IN" altLang="en-US" dirty="0"/>
          </a:p>
          <a:p>
            <a:r>
              <a:rPr lang="en-IN" altLang="en-US" dirty="0"/>
              <a:t>Max:0.00026792</a:t>
            </a:r>
          </a:p>
        </p:txBody>
      </p:sp>
      <p:pic>
        <p:nvPicPr>
          <p:cNvPr id="14340" name="Picture 1"/>
          <p:cNvPicPr>
            <a:picLocks noGrp="1" noChangeAspect="1"/>
          </p:cNvPicPr>
          <p:nvPr>
            <p:ph idx="1"/>
          </p:nvPr>
        </p:nvPicPr>
        <p:blipFill>
          <a:blip r:embed="rId5"/>
          <a:stretch>
            <a:fillRect/>
          </a:stretch>
        </p:blipFill>
        <p:spPr>
          <a:xfrm>
            <a:off x="8076565" y="143510"/>
            <a:ext cx="932180" cy="896620"/>
          </a:xfrm>
          <a:prstGeom prst="rect">
            <a:avLst/>
          </a:prstGeom>
          <a:noFill/>
          <a:ln w="9525">
            <a:noFill/>
          </a:ln>
        </p:spPr>
      </p:pic>
      <p:pic>
        <p:nvPicPr>
          <p:cNvPr id="12316" name="Picture 15"/>
          <p:cNvPicPr>
            <a:picLocks noGrp="1" noChangeAspect="1"/>
          </p:cNvPicPr>
          <p:nvPr>
            <p:ph sz="half" idx="4294967295"/>
          </p:nvPr>
        </p:nvPicPr>
        <p:blipFill>
          <a:blip r:embed="rId6"/>
          <a:stretch>
            <a:fillRect/>
          </a:stretch>
        </p:blipFill>
        <p:spPr>
          <a:xfrm>
            <a:off x="228600" y="119063"/>
            <a:ext cx="1016000" cy="1016000"/>
          </a:xfrm>
        </p:spPr>
      </p:pic>
      <p:sp>
        <p:nvSpPr>
          <p:cNvPr id="2" name="Slide Number Placeholder 1"/>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Times New Roman" panose="02020603050405020304" pitchFamily="18" charset="0"/>
                <a:ea typeface="+mn-ea"/>
                <a:cs typeface="+mn-cs"/>
              </a:rPr>
              <a:t>9</a:t>
            </a:fld>
            <a:endParaRPr lang="en-US" strike="noStrike" noProof="1">
              <a:latin typeface="Arial" panose="020B0604020202020204" pitchFamily="34" charset="0"/>
            </a:endParaRPr>
          </a:p>
        </p:txBody>
      </p:sp>
      <p:sp>
        <p:nvSpPr>
          <p:cNvPr id="11" name="Footer Placeholder 1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20BM283 - Mini project II</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Date Placeholder 1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520C6CB-0987-48EF-9D76-C9DAC7213857}"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t>5/4/2024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1953</Words>
  <Application>Microsoft Office PowerPoint</Application>
  <PresentationFormat>On-screen Show (4:3)</PresentationFormat>
  <Paragraphs>319</Paragraphs>
  <Slides>22</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Arial MT</vt:lpstr>
      <vt:lpstr>Calibri</vt:lpstr>
      <vt:lpstr>Tahoma</vt:lpstr>
      <vt:lpstr>Times New Roman</vt:lpstr>
      <vt:lpstr>Wingdings</vt:lpstr>
      <vt:lpstr>Office Theme</vt:lpstr>
      <vt:lpstr>1_Office Theme</vt:lpstr>
      <vt:lpstr>PowerPoint Presentation</vt:lpstr>
      <vt:lpstr>CONTENTS </vt:lpstr>
      <vt:lpstr>PowerPoint Presentation</vt:lpstr>
      <vt:lpstr>LITERATURE SURVEY</vt:lpstr>
      <vt:lpstr>Conti..</vt:lpstr>
      <vt:lpstr>EXISTING AND PROPOSED METHODOLOGY</vt:lpstr>
      <vt:lpstr>  </vt:lpstr>
      <vt:lpstr>SOFTWARE SPECIFICATIONS</vt:lpstr>
      <vt:lpstr>RESULTS AND DISCUSSION</vt:lpstr>
      <vt:lpstr>RESULT FLUID ANALYSIS</vt:lpstr>
      <vt:lpstr>INLET 2</vt:lpstr>
      <vt:lpstr>PowerPoint Presentation</vt:lpstr>
      <vt:lpstr>RESULT</vt:lpstr>
      <vt:lpstr>                                      RESULTS</vt:lpstr>
      <vt:lpstr>RESULTS</vt:lpstr>
      <vt:lpstr>Bar Graph Representation Water absorbtion test Results</vt:lpstr>
      <vt:lpstr>      RESULT</vt:lpstr>
      <vt:lpstr>PowerPoint Presentation</vt:lpstr>
      <vt:lpstr>   Swelling Study Result Visual  Representation</vt:lpstr>
      <vt:lpstr>CONCLUSION AND FUTURE SCOPE</vt:lpstr>
      <vt:lpstr>REFERENCES </vt:lpstr>
      <vt:lpstr>PowerPoint Presentation</vt:lpstr>
    </vt:vector>
  </TitlesOfParts>
  <Company>ece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dc:title>
  <dc:creator>Student</dc:creator>
  <cp:lastModifiedBy>Sushmitha M</cp:lastModifiedBy>
  <cp:revision>459</cp:revision>
  <cp:lastPrinted>2022-05-05T05:00:00Z</cp:lastPrinted>
  <dcterms:created xsi:type="dcterms:W3CDTF">2014-07-08T03:58:00Z</dcterms:created>
  <dcterms:modified xsi:type="dcterms:W3CDTF">2024-05-03T19:24:37Z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BC4D0D3F1830438CAFEAD323EA2E2574_12</vt:lpwstr>
  </property>
  <property fmtid="{D5CDD505-2E9C-101B-9397-08002B2CF9AE}" pid="3" name="KSOProductBuildVer">
    <vt:lpwstr>1033-12.2.0.13359</vt:lpwstr>
  </property>
</Properties>
</file>